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8"/>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260" r:id="rId57"/>
  </p:sldIdLst>
  <p:sldSz cx="12192000" cy="6858000"/>
  <p:notesSz cx="6858000" cy="9144000"/>
  <p:embeddedFontLst>
    <p:embeddedFont>
      <p:font typeface="Calibri" panose="020F0502020204030204" pitchFamily="34" charset="0"/>
      <p:regular r:id="rId59"/>
      <p:bold r:id="rId60"/>
      <p:italic r:id="rId61"/>
      <p:boldItalic r:id="rId62"/>
    </p:embeddedFont>
    <p:embeddedFont>
      <p:font typeface="Wingdings 2" panose="05020102010507070707" pitchFamily="18" charset="2"/>
      <p:regular r:id="rId63"/>
    </p:embeddedFont>
    <p:embeddedFont>
      <p:font typeface="Tahoma" panose="020B0604030504040204" pitchFamily="34"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88" d="100"/>
          <a:sy n="88" d="100"/>
        </p:scale>
        <p:origin x="62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1" d="100"/>
          <a:sy n="71" d="100"/>
        </p:scale>
        <p:origin x="322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929BD0-F424-4B55-A466-0016163FB945}" type="doc">
      <dgm:prSet loTypeId="urn:microsoft.com/office/officeart/2005/8/layout/vList6" loCatId="list" qsTypeId="urn:microsoft.com/office/officeart/2005/8/quickstyle/simple1" qsCatId="simple" csTypeId="urn:microsoft.com/office/officeart/2005/8/colors/colorful1#1" csCatId="colorful" phldr="1"/>
      <dgm:spPr/>
      <dgm:t>
        <a:bodyPr/>
        <a:lstStyle/>
        <a:p>
          <a:endParaRPr lang="en-US"/>
        </a:p>
      </dgm:t>
    </dgm:pt>
    <dgm:pt modelId="{36D56D39-FD6E-48DE-AF26-F01E11005EBE}">
      <dgm:prSet phldrT="[Text]" custT="1"/>
      <dgm:spPr/>
      <dgm:t>
        <a:bodyPr/>
        <a:lstStyle/>
        <a:p>
          <a:r>
            <a:rPr lang="en-US" sz="2800" dirty="0" smtClean="0">
              <a:latin typeface="Calibri" panose="020F0502020204030204" pitchFamily="34" charset="0"/>
              <a:cs typeface="Courier New" pitchFamily="49" charset="0"/>
            </a:rPr>
            <a:t>The </a:t>
          </a:r>
          <a:r>
            <a:rPr lang="en-US" sz="2800" dirty="0" smtClean="0">
              <a:latin typeface="Courier New" pitchFamily="49" charset="0"/>
              <a:cs typeface="Courier New" pitchFamily="49" charset="0"/>
            </a:rPr>
            <a:t>try</a:t>
          </a:r>
          <a:r>
            <a:rPr lang="en-US" sz="2800" dirty="0" smtClean="0">
              <a:latin typeface="Calibri" pitchFamily="34" charset="0"/>
            </a:rPr>
            <a:t> block </a:t>
          </a:r>
          <a:endParaRPr lang="en-US" sz="2800" dirty="0"/>
        </a:p>
      </dgm:t>
    </dgm:pt>
    <dgm:pt modelId="{30B3A9A7-D578-407B-8231-9C407BE4D11B}" type="parTrans" cxnId="{9E76E4B1-8966-4325-BA49-F5866EF84B02}">
      <dgm:prSet/>
      <dgm:spPr/>
      <dgm:t>
        <a:bodyPr/>
        <a:lstStyle/>
        <a:p>
          <a:endParaRPr lang="en-US"/>
        </a:p>
      </dgm:t>
    </dgm:pt>
    <dgm:pt modelId="{BBE00D9C-43F0-499B-A927-7D3E02443340}" type="sibTrans" cxnId="{9E76E4B1-8966-4325-BA49-F5866EF84B02}">
      <dgm:prSet/>
      <dgm:spPr/>
      <dgm:t>
        <a:bodyPr/>
        <a:lstStyle/>
        <a:p>
          <a:endParaRPr lang="en-US"/>
        </a:p>
      </dgm:t>
    </dgm:pt>
    <dgm:pt modelId="{CFE60317-693E-4C4C-AE36-ACA7B8CA474A}">
      <dgm:prSet phldrT="[Text]" custT="1"/>
      <dgm:spPr/>
      <dgm:t>
        <a:bodyPr/>
        <a:lstStyle/>
        <a:p>
          <a:r>
            <a:rPr lang="en-US" sz="1600" dirty="0" smtClean="0">
              <a:latin typeface="Calibri" pitchFamily="34" charset="0"/>
            </a:rPr>
            <a:t>It encloses statements that might generate exceptions. </a:t>
          </a:r>
          <a:endParaRPr lang="en-US" sz="1600" dirty="0"/>
        </a:p>
      </dgm:t>
    </dgm:pt>
    <dgm:pt modelId="{704890C1-AEC6-4929-8EF5-577F49EB4526}" type="parTrans" cxnId="{959A9DDB-60B2-4B05-A1A6-D59639561690}">
      <dgm:prSet/>
      <dgm:spPr/>
      <dgm:t>
        <a:bodyPr/>
        <a:lstStyle/>
        <a:p>
          <a:endParaRPr lang="en-US"/>
        </a:p>
      </dgm:t>
    </dgm:pt>
    <dgm:pt modelId="{D4E28838-494F-4704-A3D1-9491AC01CC78}" type="sibTrans" cxnId="{959A9DDB-60B2-4B05-A1A6-D59639561690}">
      <dgm:prSet/>
      <dgm:spPr/>
      <dgm:t>
        <a:bodyPr/>
        <a:lstStyle/>
        <a:p>
          <a:endParaRPr lang="en-US"/>
        </a:p>
      </dgm:t>
    </dgm:pt>
    <dgm:pt modelId="{9C194703-88CE-45A0-A2A6-72C9747B81DB}">
      <dgm:prSet phldrT="[Text]" custT="1"/>
      <dgm:spPr/>
      <dgm:t>
        <a:bodyPr/>
        <a:lstStyle/>
        <a:p>
          <a:r>
            <a:rPr lang="en-US" sz="1600" dirty="0" smtClean="0">
              <a:latin typeface="Calibri" pitchFamily="34" charset="0"/>
            </a:rPr>
            <a:t>When these exceptions are thrown, the required actions are performed using the </a:t>
          </a:r>
          <a:r>
            <a:rPr lang="en-US" sz="1600" dirty="0" smtClean="0">
              <a:latin typeface="Courier New" pitchFamily="49" charset="0"/>
              <a:cs typeface="Courier New" pitchFamily="49" charset="0"/>
            </a:rPr>
            <a:t>catch</a:t>
          </a:r>
          <a:r>
            <a:rPr lang="en-US" sz="1600" dirty="0" smtClean="0">
              <a:latin typeface="Calibri" pitchFamily="34" charset="0"/>
            </a:rPr>
            <a:t> block.</a:t>
          </a:r>
          <a:endParaRPr lang="en-US" sz="1600" dirty="0"/>
        </a:p>
      </dgm:t>
    </dgm:pt>
    <dgm:pt modelId="{97773E94-0826-43C1-AF8F-01D58C09BA65}" type="parTrans" cxnId="{7B9A01CD-5F0D-498D-9F59-71D886DBA090}">
      <dgm:prSet/>
      <dgm:spPr/>
      <dgm:t>
        <a:bodyPr/>
        <a:lstStyle/>
        <a:p>
          <a:endParaRPr lang="en-US"/>
        </a:p>
      </dgm:t>
    </dgm:pt>
    <dgm:pt modelId="{4D977FB8-C663-4C8F-A4EE-D7DB4E494C64}" type="sibTrans" cxnId="{7B9A01CD-5F0D-498D-9F59-71D886DBA090}">
      <dgm:prSet/>
      <dgm:spPr/>
      <dgm:t>
        <a:bodyPr/>
        <a:lstStyle/>
        <a:p>
          <a:endParaRPr lang="en-US"/>
        </a:p>
      </dgm:t>
    </dgm:pt>
    <dgm:pt modelId="{A28A8435-1862-4A13-9BFB-C1D1AEBBC58F}">
      <dgm:prSet phldrT="[Text]" custT="1"/>
      <dgm:spPr/>
      <dgm:t>
        <a:bodyPr/>
        <a:lstStyle/>
        <a:p>
          <a:r>
            <a:rPr lang="en-US" sz="2800" dirty="0" smtClean="0">
              <a:latin typeface="Calibri" panose="020F0502020204030204" pitchFamily="34" charset="0"/>
              <a:cs typeface="Courier New" pitchFamily="49" charset="0"/>
            </a:rPr>
            <a:t>The </a:t>
          </a:r>
          <a:r>
            <a:rPr lang="en-US" sz="2800" dirty="0" smtClean="0">
              <a:latin typeface="Courier New" pitchFamily="49" charset="0"/>
              <a:cs typeface="Courier New" pitchFamily="49" charset="0"/>
            </a:rPr>
            <a:t>catch</a:t>
          </a:r>
          <a:r>
            <a:rPr lang="en-US" sz="2800" dirty="0" smtClean="0">
              <a:latin typeface="Calibri" pitchFamily="34" charset="0"/>
            </a:rPr>
            <a:t> block</a:t>
          </a:r>
          <a:endParaRPr lang="en-US" sz="2800" dirty="0"/>
        </a:p>
      </dgm:t>
    </dgm:pt>
    <dgm:pt modelId="{62B18786-4C9C-4798-BC88-E46BF394DD5A}" type="parTrans" cxnId="{BB79B280-CA88-4635-9B39-97CE3F529A0D}">
      <dgm:prSet/>
      <dgm:spPr/>
      <dgm:t>
        <a:bodyPr/>
        <a:lstStyle/>
        <a:p>
          <a:endParaRPr lang="en-US"/>
        </a:p>
      </dgm:t>
    </dgm:pt>
    <dgm:pt modelId="{891BF4A2-6E86-4E37-AC33-218CA2BD2C52}" type="sibTrans" cxnId="{BB79B280-CA88-4635-9B39-97CE3F529A0D}">
      <dgm:prSet/>
      <dgm:spPr/>
      <dgm:t>
        <a:bodyPr/>
        <a:lstStyle/>
        <a:p>
          <a:endParaRPr lang="en-US"/>
        </a:p>
      </dgm:t>
    </dgm:pt>
    <dgm:pt modelId="{6E832C3F-C3AD-42EA-A435-C9598518F2C9}">
      <dgm:prSet phldrT="[Text]" custT="1"/>
      <dgm:spPr/>
      <dgm:t>
        <a:bodyPr/>
        <a:lstStyle/>
        <a:p>
          <a:r>
            <a:rPr lang="en-US" sz="1400" dirty="0" smtClean="0">
              <a:latin typeface="Calibri" pitchFamily="34" charset="0"/>
            </a:rPr>
            <a:t>It consists of the appropriate error-handlers that handle exceptions.</a:t>
          </a:r>
          <a:endParaRPr lang="en-US" sz="1400" dirty="0"/>
        </a:p>
      </dgm:t>
    </dgm:pt>
    <dgm:pt modelId="{606F6C43-43E2-4C99-9B76-1CE6F8891053}" type="parTrans" cxnId="{55D5C2A8-9D9C-4082-A506-7A43D442FD0B}">
      <dgm:prSet/>
      <dgm:spPr/>
      <dgm:t>
        <a:bodyPr/>
        <a:lstStyle/>
        <a:p>
          <a:endParaRPr lang="en-US"/>
        </a:p>
      </dgm:t>
    </dgm:pt>
    <dgm:pt modelId="{23893612-34B0-4B23-8108-82E5C5683AE3}" type="sibTrans" cxnId="{55D5C2A8-9D9C-4082-A506-7A43D442FD0B}">
      <dgm:prSet/>
      <dgm:spPr/>
      <dgm:t>
        <a:bodyPr/>
        <a:lstStyle/>
        <a:p>
          <a:endParaRPr lang="en-US"/>
        </a:p>
      </dgm:t>
    </dgm:pt>
    <dgm:pt modelId="{1A170DBE-F562-498F-8CD1-FFD8105B2BF6}">
      <dgm:prSet phldrT="[Text]" custT="1"/>
      <dgm:spPr/>
      <dgm:t>
        <a:bodyPr/>
        <a:lstStyle/>
        <a:p>
          <a:r>
            <a:rPr lang="en-US" sz="1400" dirty="0" smtClean="0">
              <a:latin typeface="Calibri" pitchFamily="34" charset="0"/>
            </a:rPr>
            <a:t>If the </a:t>
          </a:r>
          <a:r>
            <a:rPr lang="en-US" sz="1400" dirty="0" smtClean="0">
              <a:latin typeface="Courier New" pitchFamily="49" charset="0"/>
              <a:cs typeface="Courier New" pitchFamily="49" charset="0"/>
            </a:rPr>
            <a:t>catch</a:t>
          </a:r>
          <a:r>
            <a:rPr lang="en-US" sz="1400" dirty="0" smtClean="0">
              <a:latin typeface="Calibri" pitchFamily="34" charset="0"/>
            </a:rPr>
            <a:t> block does not contain any parameter, it can </a:t>
          </a:r>
          <a:r>
            <a:rPr lang="en-US" sz="1400" dirty="0" smtClean="0">
              <a:latin typeface="Courier New" pitchFamily="49" charset="0"/>
              <a:cs typeface="Courier New" pitchFamily="49" charset="0"/>
            </a:rPr>
            <a:t>catch</a:t>
          </a:r>
          <a:r>
            <a:rPr lang="en-US" sz="1400" dirty="0" smtClean="0">
              <a:latin typeface="Calibri" pitchFamily="34" charset="0"/>
            </a:rPr>
            <a:t> any type of exception. </a:t>
          </a:r>
          <a:endParaRPr lang="en-US" sz="1400" dirty="0"/>
        </a:p>
      </dgm:t>
    </dgm:pt>
    <dgm:pt modelId="{5A4A7DC0-A910-4873-876E-B0BEAAD20D1A}" type="parTrans" cxnId="{DF8C4E3A-13C6-416F-BD6D-0A7A26846CE7}">
      <dgm:prSet/>
      <dgm:spPr/>
      <dgm:t>
        <a:bodyPr/>
        <a:lstStyle/>
        <a:p>
          <a:endParaRPr lang="en-US"/>
        </a:p>
      </dgm:t>
    </dgm:pt>
    <dgm:pt modelId="{F8C631C6-41FF-4FC9-BC45-EFD91E6AE3E9}" type="sibTrans" cxnId="{DF8C4E3A-13C6-416F-BD6D-0A7A26846CE7}">
      <dgm:prSet/>
      <dgm:spPr/>
      <dgm:t>
        <a:bodyPr/>
        <a:lstStyle/>
        <a:p>
          <a:endParaRPr lang="en-US"/>
        </a:p>
      </dgm:t>
    </dgm:pt>
    <dgm:pt modelId="{035F5C52-0EDE-4CD0-8641-9C568D4ECA43}">
      <dgm:prSet phldrT="[Text]" custT="1"/>
      <dgm:spPr/>
      <dgm:t>
        <a:bodyPr/>
        <a:lstStyle/>
        <a:p>
          <a:r>
            <a:rPr lang="en-US" sz="1400" dirty="0" smtClean="0">
              <a:latin typeface="Calibri" pitchFamily="34" charset="0"/>
            </a:rPr>
            <a:t>The </a:t>
          </a:r>
          <a:r>
            <a:rPr lang="en-US" sz="1400" dirty="0" smtClean="0">
              <a:latin typeface="Courier New" pitchFamily="49" charset="0"/>
              <a:cs typeface="Courier New" pitchFamily="49" charset="0"/>
            </a:rPr>
            <a:t>catch</a:t>
          </a:r>
          <a:r>
            <a:rPr lang="en-US" sz="1400" dirty="0" smtClean="0">
              <a:latin typeface="Calibri" pitchFamily="34" charset="0"/>
            </a:rPr>
            <a:t> block follows the </a:t>
          </a:r>
          <a:r>
            <a:rPr lang="en-US" sz="1400" dirty="0" smtClean="0">
              <a:latin typeface="Courier New" pitchFamily="49" charset="0"/>
              <a:cs typeface="Courier New" pitchFamily="49" charset="0"/>
            </a:rPr>
            <a:t>try</a:t>
          </a:r>
          <a:r>
            <a:rPr lang="en-US" sz="1400" dirty="0" smtClean="0">
              <a:cs typeface="Courier New" pitchFamily="49" charset="0"/>
            </a:rPr>
            <a:t> </a:t>
          </a:r>
          <a:r>
            <a:rPr lang="en-US" sz="1400" dirty="0" smtClean="0">
              <a:latin typeface="Calibri" pitchFamily="34" charset="0"/>
            </a:rPr>
            <a:t>block and may or may not contain parameters.</a:t>
          </a:r>
          <a:endParaRPr lang="en-US" sz="1400" dirty="0"/>
        </a:p>
      </dgm:t>
    </dgm:pt>
    <dgm:pt modelId="{86EC9B97-B3B0-411C-A083-9290C3797A4A}" type="parTrans" cxnId="{2044EF8C-C884-4FF1-93AE-119EEAE424B5}">
      <dgm:prSet/>
      <dgm:spPr/>
      <dgm:t>
        <a:bodyPr/>
        <a:lstStyle/>
        <a:p>
          <a:endParaRPr lang="en-US"/>
        </a:p>
      </dgm:t>
    </dgm:pt>
    <dgm:pt modelId="{DA9B57EB-08B4-44F1-9113-88A2FA19A6EE}" type="sibTrans" cxnId="{2044EF8C-C884-4FF1-93AE-119EEAE424B5}">
      <dgm:prSet/>
      <dgm:spPr/>
      <dgm:t>
        <a:bodyPr/>
        <a:lstStyle/>
        <a:p>
          <a:endParaRPr lang="en-US"/>
        </a:p>
      </dgm:t>
    </dgm:pt>
    <dgm:pt modelId="{4C664494-7709-4BCF-9E8E-77E6CF66EB2E}">
      <dgm:prSet phldrT="[Text]" custT="1"/>
      <dgm:spPr/>
      <dgm:t>
        <a:bodyPr/>
        <a:lstStyle/>
        <a:p>
          <a:r>
            <a:rPr lang="en-US" sz="1400" dirty="0" smtClean="0">
              <a:latin typeface="Calibri" pitchFamily="34" charset="0"/>
            </a:rPr>
            <a:t>If the </a:t>
          </a:r>
          <a:r>
            <a:rPr lang="en-US" sz="1400" dirty="0" smtClean="0">
              <a:latin typeface="Courier New" pitchFamily="49" charset="0"/>
              <a:cs typeface="Courier New" pitchFamily="49" charset="0"/>
            </a:rPr>
            <a:t>catch</a:t>
          </a:r>
          <a:r>
            <a:rPr lang="en-US" sz="1400" dirty="0" smtClean="0">
              <a:latin typeface="Calibri" pitchFamily="34" charset="0"/>
            </a:rPr>
            <a:t> block contains a parameter, it catches the type of exception specified by the parameter.</a:t>
          </a:r>
          <a:endParaRPr lang="en-US" sz="1400" dirty="0"/>
        </a:p>
      </dgm:t>
    </dgm:pt>
    <dgm:pt modelId="{10D1BEFA-EEDC-4C6D-A7ED-1550F0D8499B}" type="parTrans" cxnId="{A1CBF44F-7A5B-4CF5-8E48-11486289351E}">
      <dgm:prSet/>
      <dgm:spPr/>
      <dgm:t>
        <a:bodyPr/>
        <a:lstStyle/>
        <a:p>
          <a:endParaRPr lang="en-US"/>
        </a:p>
      </dgm:t>
    </dgm:pt>
    <dgm:pt modelId="{426964DF-191C-431A-BB13-C2877303FAE0}" type="sibTrans" cxnId="{A1CBF44F-7A5B-4CF5-8E48-11486289351E}">
      <dgm:prSet/>
      <dgm:spPr/>
      <dgm:t>
        <a:bodyPr/>
        <a:lstStyle/>
        <a:p>
          <a:endParaRPr lang="en-US"/>
        </a:p>
      </dgm:t>
    </dgm:pt>
    <dgm:pt modelId="{7FF31FF5-2D54-4864-9150-94BD4E9D5AA4}" type="pres">
      <dgm:prSet presAssocID="{CC929BD0-F424-4B55-A466-0016163FB945}" presName="Name0" presStyleCnt="0">
        <dgm:presLayoutVars>
          <dgm:dir/>
          <dgm:animLvl val="lvl"/>
          <dgm:resizeHandles/>
        </dgm:presLayoutVars>
      </dgm:prSet>
      <dgm:spPr/>
      <dgm:t>
        <a:bodyPr/>
        <a:lstStyle/>
        <a:p>
          <a:endParaRPr lang="en-US"/>
        </a:p>
      </dgm:t>
    </dgm:pt>
    <dgm:pt modelId="{5C08B085-7ED8-4DD7-BB96-0DB384BC8A9F}" type="pres">
      <dgm:prSet presAssocID="{36D56D39-FD6E-48DE-AF26-F01E11005EBE}" presName="linNode" presStyleCnt="0"/>
      <dgm:spPr/>
    </dgm:pt>
    <dgm:pt modelId="{6927D8E2-1060-4CE8-AB56-7DF07E56456F}" type="pres">
      <dgm:prSet presAssocID="{36D56D39-FD6E-48DE-AF26-F01E11005EBE}" presName="parentShp" presStyleLbl="node1" presStyleIdx="0" presStyleCnt="2" custLinFactNeighborY="1287">
        <dgm:presLayoutVars>
          <dgm:bulletEnabled val="1"/>
        </dgm:presLayoutVars>
      </dgm:prSet>
      <dgm:spPr/>
      <dgm:t>
        <a:bodyPr/>
        <a:lstStyle/>
        <a:p>
          <a:endParaRPr lang="en-US"/>
        </a:p>
      </dgm:t>
    </dgm:pt>
    <dgm:pt modelId="{CAC45118-B4F4-4D18-816B-49FF98F1436A}" type="pres">
      <dgm:prSet presAssocID="{36D56D39-FD6E-48DE-AF26-F01E11005EBE}" presName="childShp" presStyleLbl="bgAccFollowNode1" presStyleIdx="0" presStyleCnt="2">
        <dgm:presLayoutVars>
          <dgm:bulletEnabled val="1"/>
        </dgm:presLayoutVars>
      </dgm:prSet>
      <dgm:spPr/>
      <dgm:t>
        <a:bodyPr/>
        <a:lstStyle/>
        <a:p>
          <a:endParaRPr lang="en-US"/>
        </a:p>
      </dgm:t>
    </dgm:pt>
    <dgm:pt modelId="{C3F6CF64-3A4D-4507-A73F-3458560E55D4}" type="pres">
      <dgm:prSet presAssocID="{BBE00D9C-43F0-499B-A927-7D3E02443340}" presName="spacing" presStyleCnt="0"/>
      <dgm:spPr/>
    </dgm:pt>
    <dgm:pt modelId="{8331AC62-0288-4287-BC36-79A576AE969F}" type="pres">
      <dgm:prSet presAssocID="{A28A8435-1862-4A13-9BFB-C1D1AEBBC58F}" presName="linNode" presStyleCnt="0"/>
      <dgm:spPr/>
    </dgm:pt>
    <dgm:pt modelId="{BA5F10EB-DC53-4096-ABFA-315CDA2D49DD}" type="pres">
      <dgm:prSet presAssocID="{A28A8435-1862-4A13-9BFB-C1D1AEBBC58F}" presName="parentShp" presStyleLbl="node1" presStyleIdx="1" presStyleCnt="2">
        <dgm:presLayoutVars>
          <dgm:bulletEnabled val="1"/>
        </dgm:presLayoutVars>
      </dgm:prSet>
      <dgm:spPr/>
      <dgm:t>
        <a:bodyPr/>
        <a:lstStyle/>
        <a:p>
          <a:endParaRPr lang="en-US"/>
        </a:p>
      </dgm:t>
    </dgm:pt>
    <dgm:pt modelId="{BEF916C8-86C1-431A-BB87-8E881E38EA1D}" type="pres">
      <dgm:prSet presAssocID="{A28A8435-1862-4A13-9BFB-C1D1AEBBC58F}" presName="childShp" presStyleLbl="bgAccFollowNode1" presStyleIdx="1" presStyleCnt="2">
        <dgm:presLayoutVars>
          <dgm:bulletEnabled val="1"/>
        </dgm:presLayoutVars>
      </dgm:prSet>
      <dgm:spPr/>
      <dgm:t>
        <a:bodyPr/>
        <a:lstStyle/>
        <a:p>
          <a:endParaRPr lang="en-US"/>
        </a:p>
      </dgm:t>
    </dgm:pt>
  </dgm:ptLst>
  <dgm:cxnLst>
    <dgm:cxn modelId="{9E76E4B1-8966-4325-BA49-F5866EF84B02}" srcId="{CC929BD0-F424-4B55-A466-0016163FB945}" destId="{36D56D39-FD6E-48DE-AF26-F01E11005EBE}" srcOrd="0" destOrd="0" parTransId="{30B3A9A7-D578-407B-8231-9C407BE4D11B}" sibTransId="{BBE00D9C-43F0-499B-A927-7D3E02443340}"/>
    <dgm:cxn modelId="{F2920B02-93A5-4143-A288-577730284AD2}" type="presOf" srcId="{CC929BD0-F424-4B55-A466-0016163FB945}" destId="{7FF31FF5-2D54-4864-9150-94BD4E9D5AA4}" srcOrd="0" destOrd="0" presId="urn:microsoft.com/office/officeart/2005/8/layout/vList6"/>
    <dgm:cxn modelId="{7B9A01CD-5F0D-498D-9F59-71D886DBA090}" srcId="{36D56D39-FD6E-48DE-AF26-F01E11005EBE}" destId="{9C194703-88CE-45A0-A2A6-72C9747B81DB}" srcOrd="1" destOrd="0" parTransId="{97773E94-0826-43C1-AF8F-01D58C09BA65}" sibTransId="{4D977FB8-C663-4C8F-A4EE-D7DB4E494C64}"/>
    <dgm:cxn modelId="{BB79B280-CA88-4635-9B39-97CE3F529A0D}" srcId="{CC929BD0-F424-4B55-A466-0016163FB945}" destId="{A28A8435-1862-4A13-9BFB-C1D1AEBBC58F}" srcOrd="1" destOrd="0" parTransId="{62B18786-4C9C-4798-BC88-E46BF394DD5A}" sibTransId="{891BF4A2-6E86-4E37-AC33-218CA2BD2C52}"/>
    <dgm:cxn modelId="{DF8C4E3A-13C6-416F-BD6D-0A7A26846CE7}" srcId="{A28A8435-1862-4A13-9BFB-C1D1AEBBC58F}" destId="{1A170DBE-F562-498F-8CD1-FFD8105B2BF6}" srcOrd="1" destOrd="0" parTransId="{5A4A7DC0-A910-4873-876E-B0BEAAD20D1A}" sibTransId="{F8C631C6-41FF-4FC9-BC45-EFD91E6AE3E9}"/>
    <dgm:cxn modelId="{959A9DDB-60B2-4B05-A1A6-D59639561690}" srcId="{36D56D39-FD6E-48DE-AF26-F01E11005EBE}" destId="{CFE60317-693E-4C4C-AE36-ACA7B8CA474A}" srcOrd="0" destOrd="0" parTransId="{704890C1-AEC6-4929-8EF5-577F49EB4526}" sibTransId="{D4E28838-494F-4704-A3D1-9491AC01CC78}"/>
    <dgm:cxn modelId="{A1CBF44F-7A5B-4CF5-8E48-11486289351E}" srcId="{A28A8435-1862-4A13-9BFB-C1D1AEBBC58F}" destId="{4C664494-7709-4BCF-9E8E-77E6CF66EB2E}" srcOrd="3" destOrd="0" parTransId="{10D1BEFA-EEDC-4C6D-A7ED-1550F0D8499B}" sibTransId="{426964DF-191C-431A-BB13-C2877303FAE0}"/>
    <dgm:cxn modelId="{993285C0-E8C9-4AF1-91B3-70670756B24D}" type="presOf" srcId="{6E832C3F-C3AD-42EA-A435-C9598518F2C9}" destId="{BEF916C8-86C1-431A-BB87-8E881E38EA1D}" srcOrd="0" destOrd="0" presId="urn:microsoft.com/office/officeart/2005/8/layout/vList6"/>
    <dgm:cxn modelId="{2044EF8C-C884-4FF1-93AE-119EEAE424B5}" srcId="{A28A8435-1862-4A13-9BFB-C1D1AEBBC58F}" destId="{035F5C52-0EDE-4CD0-8641-9C568D4ECA43}" srcOrd="2" destOrd="0" parTransId="{86EC9B97-B3B0-411C-A083-9290C3797A4A}" sibTransId="{DA9B57EB-08B4-44F1-9113-88A2FA19A6EE}"/>
    <dgm:cxn modelId="{53DD45F3-CDCB-455A-8AAE-85AD95BF7605}" type="presOf" srcId="{CFE60317-693E-4C4C-AE36-ACA7B8CA474A}" destId="{CAC45118-B4F4-4D18-816B-49FF98F1436A}" srcOrd="0" destOrd="0" presId="urn:microsoft.com/office/officeart/2005/8/layout/vList6"/>
    <dgm:cxn modelId="{450E6324-56DF-46F3-9940-BDD85C5BA53C}" type="presOf" srcId="{36D56D39-FD6E-48DE-AF26-F01E11005EBE}" destId="{6927D8E2-1060-4CE8-AB56-7DF07E56456F}" srcOrd="0" destOrd="0" presId="urn:microsoft.com/office/officeart/2005/8/layout/vList6"/>
    <dgm:cxn modelId="{698FDD8D-ACFD-4C86-B264-C2DDF60FE206}" type="presOf" srcId="{035F5C52-0EDE-4CD0-8641-9C568D4ECA43}" destId="{BEF916C8-86C1-431A-BB87-8E881E38EA1D}" srcOrd="0" destOrd="2" presId="urn:microsoft.com/office/officeart/2005/8/layout/vList6"/>
    <dgm:cxn modelId="{04191E73-B0B4-4607-AF63-BB1891589900}" type="presOf" srcId="{1A170DBE-F562-498F-8CD1-FFD8105B2BF6}" destId="{BEF916C8-86C1-431A-BB87-8E881E38EA1D}" srcOrd="0" destOrd="1" presId="urn:microsoft.com/office/officeart/2005/8/layout/vList6"/>
    <dgm:cxn modelId="{75766439-BC47-44DA-ABA5-E0AD8C5C6E7F}" type="presOf" srcId="{4C664494-7709-4BCF-9E8E-77E6CF66EB2E}" destId="{BEF916C8-86C1-431A-BB87-8E881E38EA1D}" srcOrd="0" destOrd="3" presId="urn:microsoft.com/office/officeart/2005/8/layout/vList6"/>
    <dgm:cxn modelId="{55D5C2A8-9D9C-4082-A506-7A43D442FD0B}" srcId="{A28A8435-1862-4A13-9BFB-C1D1AEBBC58F}" destId="{6E832C3F-C3AD-42EA-A435-C9598518F2C9}" srcOrd="0" destOrd="0" parTransId="{606F6C43-43E2-4C99-9B76-1CE6F8891053}" sibTransId="{23893612-34B0-4B23-8108-82E5C5683AE3}"/>
    <dgm:cxn modelId="{DECF4E71-FF1C-4784-A5AC-4A13F26A6BF2}" type="presOf" srcId="{9C194703-88CE-45A0-A2A6-72C9747B81DB}" destId="{CAC45118-B4F4-4D18-816B-49FF98F1436A}" srcOrd="0" destOrd="1" presId="urn:microsoft.com/office/officeart/2005/8/layout/vList6"/>
    <dgm:cxn modelId="{634B2689-2C8B-458F-93C6-58A5FFE7D510}" type="presOf" srcId="{A28A8435-1862-4A13-9BFB-C1D1AEBBC58F}" destId="{BA5F10EB-DC53-4096-ABFA-315CDA2D49DD}" srcOrd="0" destOrd="0" presId="urn:microsoft.com/office/officeart/2005/8/layout/vList6"/>
    <dgm:cxn modelId="{784B987C-249B-4121-B1FE-1E97ACDBC150}" type="presParOf" srcId="{7FF31FF5-2D54-4864-9150-94BD4E9D5AA4}" destId="{5C08B085-7ED8-4DD7-BB96-0DB384BC8A9F}" srcOrd="0" destOrd="0" presId="urn:microsoft.com/office/officeart/2005/8/layout/vList6"/>
    <dgm:cxn modelId="{A443254E-DCF0-4154-9054-BF827EEF94DE}" type="presParOf" srcId="{5C08B085-7ED8-4DD7-BB96-0DB384BC8A9F}" destId="{6927D8E2-1060-4CE8-AB56-7DF07E56456F}" srcOrd="0" destOrd="0" presId="urn:microsoft.com/office/officeart/2005/8/layout/vList6"/>
    <dgm:cxn modelId="{1E7B8030-FCFA-4C1C-BAC4-352C8A8BCDCB}" type="presParOf" srcId="{5C08B085-7ED8-4DD7-BB96-0DB384BC8A9F}" destId="{CAC45118-B4F4-4D18-816B-49FF98F1436A}" srcOrd="1" destOrd="0" presId="urn:microsoft.com/office/officeart/2005/8/layout/vList6"/>
    <dgm:cxn modelId="{ABD8C5E4-7214-4B14-BECD-F2B49BECABFC}" type="presParOf" srcId="{7FF31FF5-2D54-4864-9150-94BD4E9D5AA4}" destId="{C3F6CF64-3A4D-4507-A73F-3458560E55D4}" srcOrd="1" destOrd="0" presId="urn:microsoft.com/office/officeart/2005/8/layout/vList6"/>
    <dgm:cxn modelId="{2D821159-9ABA-47A5-8804-793C8B4A3F6F}" type="presParOf" srcId="{7FF31FF5-2D54-4864-9150-94BD4E9D5AA4}" destId="{8331AC62-0288-4287-BC36-79A576AE969F}" srcOrd="2" destOrd="0" presId="urn:microsoft.com/office/officeart/2005/8/layout/vList6"/>
    <dgm:cxn modelId="{1B43A257-4D8F-4246-AC6F-ABFAE379DAA7}" type="presParOf" srcId="{8331AC62-0288-4287-BC36-79A576AE969F}" destId="{BA5F10EB-DC53-4096-ABFA-315CDA2D49DD}" srcOrd="0" destOrd="0" presId="urn:microsoft.com/office/officeart/2005/8/layout/vList6"/>
    <dgm:cxn modelId="{2B7A7DFB-D2D3-4A25-937C-71130128F5BE}" type="presParOf" srcId="{8331AC62-0288-4287-BC36-79A576AE969F}" destId="{BEF916C8-86C1-431A-BB87-8E881E38EA1D}"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3D59E6-3B12-4B91-BC4C-7E26E0FE334C}" type="doc">
      <dgm:prSet loTypeId="urn:microsoft.com/office/officeart/2005/8/layout/default#1" loCatId="list" qsTypeId="urn:microsoft.com/office/officeart/2005/8/quickstyle/simple1" qsCatId="simple" csTypeId="urn:microsoft.com/office/officeart/2005/8/colors/colorful4" csCatId="colorful" phldr="1"/>
      <dgm:spPr/>
      <dgm:t>
        <a:bodyPr/>
        <a:lstStyle/>
        <a:p>
          <a:endParaRPr lang="en-US"/>
        </a:p>
      </dgm:t>
    </dgm:pt>
    <dgm:pt modelId="{63DA406F-D235-48E5-887D-7DF05F67653E}">
      <dgm:prSet phldrT="[Text]" custT="1"/>
      <dgm:spPr/>
      <dgm:t>
        <a:bodyPr/>
        <a:lstStyle/>
        <a:p>
          <a:r>
            <a:rPr lang="en-US" sz="1600" dirty="0" smtClean="0">
              <a:latin typeface="Calibri" pitchFamily="34" charset="0"/>
            </a:rPr>
            <a:t>It can handle all types of exceptions.</a:t>
          </a:r>
          <a:endParaRPr lang="en-US" sz="1600" dirty="0"/>
        </a:p>
      </dgm:t>
    </dgm:pt>
    <dgm:pt modelId="{98153118-3CBE-4F82-8429-F5EF96D5F70A}" type="parTrans" cxnId="{ED1E6E3F-B4B8-4F3C-9D3D-A33CF69E4101}">
      <dgm:prSet/>
      <dgm:spPr/>
      <dgm:t>
        <a:bodyPr/>
        <a:lstStyle/>
        <a:p>
          <a:endParaRPr lang="en-US" sz="2400"/>
        </a:p>
      </dgm:t>
    </dgm:pt>
    <dgm:pt modelId="{C16E5CE9-95F8-441C-B095-15203B248BE2}" type="sibTrans" cxnId="{ED1E6E3F-B4B8-4F3C-9D3D-A33CF69E4101}">
      <dgm:prSet/>
      <dgm:spPr/>
      <dgm:t>
        <a:bodyPr/>
        <a:lstStyle/>
        <a:p>
          <a:endParaRPr lang="en-US" sz="2400"/>
        </a:p>
      </dgm:t>
    </dgm:pt>
    <dgm:pt modelId="{38F41E07-4017-46AD-87A3-86E1E465F975}">
      <dgm:prSet phldrT="[Text]" custT="1"/>
      <dgm:spPr/>
      <dgm:t>
        <a:bodyPr/>
        <a:lstStyle/>
        <a:p>
          <a:r>
            <a:rPr lang="en-US" sz="1600" dirty="0" smtClean="0">
              <a:latin typeface="Calibri" pitchFamily="34" charset="0"/>
            </a:rPr>
            <a:t>However, the type of exception that the </a:t>
          </a:r>
          <a:r>
            <a:rPr lang="en-US" sz="1600" dirty="0" smtClean="0">
              <a:latin typeface="Courier New" pitchFamily="49" charset="0"/>
              <a:cs typeface="Courier New" pitchFamily="49" charset="0"/>
            </a:rPr>
            <a:t>catch</a:t>
          </a:r>
          <a:r>
            <a:rPr lang="en-US" sz="1600" dirty="0" smtClean="0">
              <a:latin typeface="Calibri" pitchFamily="34" charset="0"/>
            </a:rPr>
            <a:t> block handles depends on the specified exception class.</a:t>
          </a:r>
          <a:endParaRPr lang="en-US" sz="1600" dirty="0"/>
        </a:p>
      </dgm:t>
    </dgm:pt>
    <dgm:pt modelId="{6A9C600B-4DAB-4F82-9BE5-CAA8A5A580F2}" type="parTrans" cxnId="{29B9AB05-3B86-4718-A45B-6665E66E9ADF}">
      <dgm:prSet/>
      <dgm:spPr/>
      <dgm:t>
        <a:bodyPr/>
        <a:lstStyle/>
        <a:p>
          <a:endParaRPr lang="en-US" sz="2400"/>
        </a:p>
      </dgm:t>
    </dgm:pt>
    <dgm:pt modelId="{55F31A20-A210-4956-945F-92AE6E9F9312}" type="sibTrans" cxnId="{29B9AB05-3B86-4718-A45B-6665E66E9ADF}">
      <dgm:prSet/>
      <dgm:spPr/>
      <dgm:t>
        <a:bodyPr/>
        <a:lstStyle/>
        <a:p>
          <a:endParaRPr lang="en-US" sz="2400"/>
        </a:p>
      </dgm:t>
    </dgm:pt>
    <dgm:pt modelId="{18A9A4E4-551F-497F-BF32-EA146F05A95B}">
      <dgm:prSet phldrT="[Text]" custT="1"/>
      <dgm:spPr/>
      <dgm:t>
        <a:bodyPr/>
        <a:lstStyle/>
        <a:p>
          <a:r>
            <a:rPr lang="en-US" sz="1600" dirty="0" smtClean="0">
              <a:latin typeface="Calibri" pitchFamily="34" charset="0"/>
            </a:rPr>
            <a:t>You can create a</a:t>
          </a:r>
          <a:r>
            <a:rPr lang="en-US" sz="1600" dirty="0" smtClean="0">
              <a:cs typeface="Courier New" pitchFamily="49" charset="0"/>
            </a:rPr>
            <a:t> </a:t>
          </a:r>
          <a:r>
            <a:rPr lang="en-US" sz="1600" dirty="0" smtClean="0">
              <a:latin typeface="Courier New" pitchFamily="49" charset="0"/>
              <a:cs typeface="Courier New" pitchFamily="49" charset="0"/>
            </a:rPr>
            <a:t>catch</a:t>
          </a:r>
          <a:r>
            <a:rPr lang="en-US" sz="1600" dirty="0" smtClean="0">
              <a:cs typeface="Courier New" pitchFamily="49" charset="0"/>
            </a:rPr>
            <a:t> </a:t>
          </a:r>
          <a:r>
            <a:rPr lang="en-US" sz="1600" dirty="0" smtClean="0">
              <a:latin typeface="Calibri" pitchFamily="34" charset="0"/>
            </a:rPr>
            <a:t>block with the base class </a:t>
          </a:r>
          <a:r>
            <a:rPr lang="en-US" sz="1600" dirty="0" smtClean="0">
              <a:latin typeface="Courier New" pitchFamily="49" charset="0"/>
              <a:cs typeface="Courier New" pitchFamily="49" charset="0"/>
            </a:rPr>
            <a:t>Exception</a:t>
          </a:r>
          <a:r>
            <a:rPr lang="en-US" sz="1600" dirty="0" smtClean="0">
              <a:cs typeface="Courier New" pitchFamily="49" charset="0"/>
            </a:rPr>
            <a:t> </a:t>
          </a:r>
          <a:r>
            <a:rPr lang="en-US" sz="1600" dirty="0" smtClean="0">
              <a:latin typeface="Calibri" pitchFamily="34" charset="0"/>
            </a:rPr>
            <a:t>that are referred to as general </a:t>
          </a:r>
          <a:r>
            <a:rPr lang="en-US" sz="1600" dirty="0" smtClean="0">
              <a:latin typeface="Courier New" pitchFamily="49" charset="0"/>
              <a:cs typeface="Courier New" pitchFamily="49" charset="0"/>
            </a:rPr>
            <a:t>catch</a:t>
          </a:r>
          <a:r>
            <a:rPr lang="en-US" sz="1600" dirty="0" smtClean="0">
              <a:latin typeface="Calibri" pitchFamily="34" charset="0"/>
            </a:rPr>
            <a:t> blocks.</a:t>
          </a:r>
          <a:endParaRPr lang="en-US" sz="1600" dirty="0"/>
        </a:p>
      </dgm:t>
    </dgm:pt>
    <dgm:pt modelId="{BC1D0FFB-BD08-4239-B213-2B490D560295}" type="parTrans" cxnId="{76497E01-C1C1-461A-9170-B855B7130481}">
      <dgm:prSet/>
      <dgm:spPr/>
      <dgm:t>
        <a:bodyPr/>
        <a:lstStyle/>
        <a:p>
          <a:endParaRPr lang="en-US" sz="2400"/>
        </a:p>
      </dgm:t>
    </dgm:pt>
    <dgm:pt modelId="{B4377494-A3F8-4EC7-8587-819C12792BE3}" type="sibTrans" cxnId="{76497E01-C1C1-461A-9170-B855B7130481}">
      <dgm:prSet/>
      <dgm:spPr/>
      <dgm:t>
        <a:bodyPr/>
        <a:lstStyle/>
        <a:p>
          <a:endParaRPr lang="en-US" sz="2400"/>
        </a:p>
      </dgm:t>
    </dgm:pt>
    <dgm:pt modelId="{DEE4D0C8-11A8-419A-A968-718E87C6667F}">
      <dgm:prSet phldrT="[Text]" custT="1"/>
      <dgm:spPr/>
      <dgm:t>
        <a:bodyPr/>
        <a:lstStyle/>
        <a:p>
          <a:r>
            <a:rPr lang="en-US" sz="1600" dirty="0" smtClean="0">
              <a:latin typeface="Calibri" pitchFamily="34" charset="0"/>
            </a:rPr>
            <a:t>A general </a:t>
          </a:r>
          <a:r>
            <a:rPr lang="en-US" sz="1600" dirty="0" smtClean="0">
              <a:latin typeface="Courier New" pitchFamily="49" charset="0"/>
              <a:cs typeface="Courier New" pitchFamily="49" charset="0"/>
            </a:rPr>
            <a:t>catch</a:t>
          </a:r>
          <a:r>
            <a:rPr lang="en-US" sz="1600" dirty="0" smtClean="0">
              <a:latin typeface="Calibri" pitchFamily="34" charset="0"/>
            </a:rPr>
            <a:t> block can handle all types of exceptions.  </a:t>
          </a:r>
          <a:endParaRPr lang="en-US" sz="1600" dirty="0"/>
        </a:p>
      </dgm:t>
    </dgm:pt>
    <dgm:pt modelId="{FBDD7A6B-D49C-44C8-B5D0-8A4BF14E4F7C}" type="parTrans" cxnId="{C2917CD9-D1E8-4970-A613-83BD93302C98}">
      <dgm:prSet/>
      <dgm:spPr/>
      <dgm:t>
        <a:bodyPr/>
        <a:lstStyle/>
        <a:p>
          <a:endParaRPr lang="en-US" sz="2400"/>
        </a:p>
      </dgm:t>
    </dgm:pt>
    <dgm:pt modelId="{502840FA-A376-424D-859E-2500B0E32D20}" type="sibTrans" cxnId="{C2917CD9-D1E8-4970-A613-83BD93302C98}">
      <dgm:prSet/>
      <dgm:spPr/>
      <dgm:t>
        <a:bodyPr/>
        <a:lstStyle/>
        <a:p>
          <a:endParaRPr lang="en-US" sz="2400"/>
        </a:p>
      </dgm:t>
    </dgm:pt>
    <dgm:pt modelId="{C8A78A4D-8934-4FE9-A730-E06121F4EF45}">
      <dgm:prSet phldrT="[Text]" custT="1"/>
      <dgm:spPr/>
      <dgm:t>
        <a:bodyPr/>
        <a:lstStyle/>
        <a:p>
          <a:r>
            <a:rPr lang="en-US" sz="1600" dirty="0" smtClean="0">
              <a:latin typeface="Calibri" pitchFamily="34" charset="0"/>
            </a:rPr>
            <a:t>However, one disadvantage of the general </a:t>
          </a:r>
          <a:r>
            <a:rPr lang="en-US" sz="1600" dirty="0" smtClean="0">
              <a:latin typeface="Courier New" pitchFamily="49" charset="0"/>
              <a:cs typeface="Courier New" pitchFamily="49" charset="0"/>
            </a:rPr>
            <a:t>catch</a:t>
          </a:r>
          <a:r>
            <a:rPr lang="en-US" sz="1600" dirty="0" smtClean="0">
              <a:cs typeface="Courier New" pitchFamily="49" charset="0"/>
            </a:rPr>
            <a:t> </a:t>
          </a:r>
          <a:r>
            <a:rPr lang="en-US" sz="1600" dirty="0" smtClean="0">
              <a:latin typeface="Calibri" pitchFamily="34" charset="0"/>
            </a:rPr>
            <a:t>block is that there is no instance of the exception and thus, you cannot know what appropriate action must be performed for handling the exception.</a:t>
          </a:r>
          <a:endParaRPr lang="en-US" sz="1600" dirty="0"/>
        </a:p>
      </dgm:t>
    </dgm:pt>
    <dgm:pt modelId="{BB8B13D8-1872-4B6E-8CD4-02062F0C6ED2}" type="parTrans" cxnId="{D5AE3B90-EBC3-4A61-A324-529E56FFCDFB}">
      <dgm:prSet/>
      <dgm:spPr/>
      <dgm:t>
        <a:bodyPr/>
        <a:lstStyle/>
        <a:p>
          <a:endParaRPr lang="en-US" sz="2400"/>
        </a:p>
      </dgm:t>
    </dgm:pt>
    <dgm:pt modelId="{38637C46-96DB-4D79-BE56-6CF5B7941416}" type="sibTrans" cxnId="{D5AE3B90-EBC3-4A61-A324-529E56FFCDFB}">
      <dgm:prSet/>
      <dgm:spPr/>
      <dgm:t>
        <a:bodyPr/>
        <a:lstStyle/>
        <a:p>
          <a:endParaRPr lang="en-US" sz="2400"/>
        </a:p>
      </dgm:t>
    </dgm:pt>
    <dgm:pt modelId="{BD23A885-0B76-4BF5-A3C9-EB6A159A4C45}" type="pres">
      <dgm:prSet presAssocID="{723D59E6-3B12-4B91-BC4C-7E26E0FE334C}" presName="diagram" presStyleCnt="0">
        <dgm:presLayoutVars>
          <dgm:dir/>
          <dgm:resizeHandles val="exact"/>
        </dgm:presLayoutVars>
      </dgm:prSet>
      <dgm:spPr/>
      <dgm:t>
        <a:bodyPr/>
        <a:lstStyle/>
        <a:p>
          <a:endParaRPr lang="en-US"/>
        </a:p>
      </dgm:t>
    </dgm:pt>
    <dgm:pt modelId="{5E49B062-8FD6-40B0-BA26-82DB0A82DAF0}" type="pres">
      <dgm:prSet presAssocID="{63DA406F-D235-48E5-887D-7DF05F67653E}" presName="node" presStyleLbl="node1" presStyleIdx="0" presStyleCnt="5">
        <dgm:presLayoutVars>
          <dgm:bulletEnabled val="1"/>
        </dgm:presLayoutVars>
      </dgm:prSet>
      <dgm:spPr/>
      <dgm:t>
        <a:bodyPr/>
        <a:lstStyle/>
        <a:p>
          <a:endParaRPr lang="en-US"/>
        </a:p>
      </dgm:t>
    </dgm:pt>
    <dgm:pt modelId="{6BACF840-F187-41E2-8061-5B819DD97326}" type="pres">
      <dgm:prSet presAssocID="{C16E5CE9-95F8-441C-B095-15203B248BE2}" presName="sibTrans" presStyleCnt="0"/>
      <dgm:spPr/>
    </dgm:pt>
    <dgm:pt modelId="{71FB175C-32C0-4173-8BA7-3274B47950C4}" type="pres">
      <dgm:prSet presAssocID="{38F41E07-4017-46AD-87A3-86E1E465F975}" presName="node" presStyleLbl="node1" presStyleIdx="1" presStyleCnt="5">
        <dgm:presLayoutVars>
          <dgm:bulletEnabled val="1"/>
        </dgm:presLayoutVars>
      </dgm:prSet>
      <dgm:spPr/>
      <dgm:t>
        <a:bodyPr/>
        <a:lstStyle/>
        <a:p>
          <a:endParaRPr lang="en-US"/>
        </a:p>
      </dgm:t>
    </dgm:pt>
    <dgm:pt modelId="{32C1857F-5D1A-4E3D-81D8-1E25ACA3C1D7}" type="pres">
      <dgm:prSet presAssocID="{55F31A20-A210-4956-945F-92AE6E9F9312}" presName="sibTrans" presStyleCnt="0"/>
      <dgm:spPr/>
    </dgm:pt>
    <dgm:pt modelId="{DC46CD41-5B1F-4857-8687-5064965E6CFB}" type="pres">
      <dgm:prSet presAssocID="{18A9A4E4-551F-497F-BF32-EA146F05A95B}" presName="node" presStyleLbl="node1" presStyleIdx="2" presStyleCnt="5">
        <dgm:presLayoutVars>
          <dgm:bulletEnabled val="1"/>
        </dgm:presLayoutVars>
      </dgm:prSet>
      <dgm:spPr/>
      <dgm:t>
        <a:bodyPr/>
        <a:lstStyle/>
        <a:p>
          <a:endParaRPr lang="en-US"/>
        </a:p>
      </dgm:t>
    </dgm:pt>
    <dgm:pt modelId="{458D39CA-411B-46F6-B996-93C659F3DB97}" type="pres">
      <dgm:prSet presAssocID="{B4377494-A3F8-4EC7-8587-819C12792BE3}" presName="sibTrans" presStyleCnt="0"/>
      <dgm:spPr/>
    </dgm:pt>
    <dgm:pt modelId="{3E511E65-E8D4-413C-9D5E-FFFCE6A3B6FD}" type="pres">
      <dgm:prSet presAssocID="{DEE4D0C8-11A8-419A-A968-718E87C6667F}" presName="node" presStyleLbl="node1" presStyleIdx="3" presStyleCnt="5">
        <dgm:presLayoutVars>
          <dgm:bulletEnabled val="1"/>
        </dgm:presLayoutVars>
      </dgm:prSet>
      <dgm:spPr/>
      <dgm:t>
        <a:bodyPr/>
        <a:lstStyle/>
        <a:p>
          <a:endParaRPr lang="en-US"/>
        </a:p>
      </dgm:t>
    </dgm:pt>
    <dgm:pt modelId="{C971059A-C850-48EC-A763-FF7AAF72C381}" type="pres">
      <dgm:prSet presAssocID="{502840FA-A376-424D-859E-2500B0E32D20}" presName="sibTrans" presStyleCnt="0"/>
      <dgm:spPr/>
    </dgm:pt>
    <dgm:pt modelId="{A68946C4-2BF6-4DD3-878A-13A8F5FFFBF8}" type="pres">
      <dgm:prSet presAssocID="{C8A78A4D-8934-4FE9-A730-E06121F4EF45}" presName="node" presStyleLbl="node1" presStyleIdx="4" presStyleCnt="5" custScaleX="144466">
        <dgm:presLayoutVars>
          <dgm:bulletEnabled val="1"/>
        </dgm:presLayoutVars>
      </dgm:prSet>
      <dgm:spPr/>
      <dgm:t>
        <a:bodyPr/>
        <a:lstStyle/>
        <a:p>
          <a:endParaRPr lang="en-US"/>
        </a:p>
      </dgm:t>
    </dgm:pt>
  </dgm:ptLst>
  <dgm:cxnLst>
    <dgm:cxn modelId="{76497E01-C1C1-461A-9170-B855B7130481}" srcId="{723D59E6-3B12-4B91-BC4C-7E26E0FE334C}" destId="{18A9A4E4-551F-497F-BF32-EA146F05A95B}" srcOrd="2" destOrd="0" parTransId="{BC1D0FFB-BD08-4239-B213-2B490D560295}" sibTransId="{B4377494-A3F8-4EC7-8587-819C12792BE3}"/>
    <dgm:cxn modelId="{9A8229EC-CF7D-4D6B-9E8A-E2FC9C5E174F}" type="presOf" srcId="{DEE4D0C8-11A8-419A-A968-718E87C6667F}" destId="{3E511E65-E8D4-413C-9D5E-FFFCE6A3B6FD}" srcOrd="0" destOrd="0" presId="urn:microsoft.com/office/officeart/2005/8/layout/default#1"/>
    <dgm:cxn modelId="{ED1E6E3F-B4B8-4F3C-9D3D-A33CF69E4101}" srcId="{723D59E6-3B12-4B91-BC4C-7E26E0FE334C}" destId="{63DA406F-D235-48E5-887D-7DF05F67653E}" srcOrd="0" destOrd="0" parTransId="{98153118-3CBE-4F82-8429-F5EF96D5F70A}" sibTransId="{C16E5CE9-95F8-441C-B095-15203B248BE2}"/>
    <dgm:cxn modelId="{7993ADD5-1A69-4220-9524-AB91A77AFD6C}" type="presOf" srcId="{38F41E07-4017-46AD-87A3-86E1E465F975}" destId="{71FB175C-32C0-4173-8BA7-3274B47950C4}" srcOrd="0" destOrd="0" presId="urn:microsoft.com/office/officeart/2005/8/layout/default#1"/>
    <dgm:cxn modelId="{D5AE3B90-EBC3-4A61-A324-529E56FFCDFB}" srcId="{723D59E6-3B12-4B91-BC4C-7E26E0FE334C}" destId="{C8A78A4D-8934-4FE9-A730-E06121F4EF45}" srcOrd="4" destOrd="0" parTransId="{BB8B13D8-1872-4B6E-8CD4-02062F0C6ED2}" sibTransId="{38637C46-96DB-4D79-BE56-6CF5B7941416}"/>
    <dgm:cxn modelId="{69DE0033-D836-4ADD-8EAE-68E646AE7DAE}" type="presOf" srcId="{723D59E6-3B12-4B91-BC4C-7E26E0FE334C}" destId="{BD23A885-0B76-4BF5-A3C9-EB6A159A4C45}" srcOrd="0" destOrd="0" presId="urn:microsoft.com/office/officeart/2005/8/layout/default#1"/>
    <dgm:cxn modelId="{62D28363-5923-49CC-A7CC-69949F6084BD}" type="presOf" srcId="{C8A78A4D-8934-4FE9-A730-E06121F4EF45}" destId="{A68946C4-2BF6-4DD3-878A-13A8F5FFFBF8}" srcOrd="0" destOrd="0" presId="urn:microsoft.com/office/officeart/2005/8/layout/default#1"/>
    <dgm:cxn modelId="{349F98F1-5F32-4B86-B900-FE7406630747}" type="presOf" srcId="{18A9A4E4-551F-497F-BF32-EA146F05A95B}" destId="{DC46CD41-5B1F-4857-8687-5064965E6CFB}" srcOrd="0" destOrd="0" presId="urn:microsoft.com/office/officeart/2005/8/layout/default#1"/>
    <dgm:cxn modelId="{C2917CD9-D1E8-4970-A613-83BD93302C98}" srcId="{723D59E6-3B12-4B91-BC4C-7E26E0FE334C}" destId="{DEE4D0C8-11A8-419A-A968-718E87C6667F}" srcOrd="3" destOrd="0" parTransId="{FBDD7A6B-D49C-44C8-B5D0-8A4BF14E4F7C}" sibTransId="{502840FA-A376-424D-859E-2500B0E32D20}"/>
    <dgm:cxn modelId="{29B9AB05-3B86-4718-A45B-6665E66E9ADF}" srcId="{723D59E6-3B12-4B91-BC4C-7E26E0FE334C}" destId="{38F41E07-4017-46AD-87A3-86E1E465F975}" srcOrd="1" destOrd="0" parTransId="{6A9C600B-4DAB-4F82-9BE5-CAA8A5A580F2}" sibTransId="{55F31A20-A210-4956-945F-92AE6E9F9312}"/>
    <dgm:cxn modelId="{62CB1B3B-B525-43D3-80C3-D5ECE45D1C82}" type="presOf" srcId="{63DA406F-D235-48E5-887D-7DF05F67653E}" destId="{5E49B062-8FD6-40B0-BA26-82DB0A82DAF0}" srcOrd="0" destOrd="0" presId="urn:microsoft.com/office/officeart/2005/8/layout/default#1"/>
    <dgm:cxn modelId="{FC63971F-DD26-48B3-93D9-E4AF6F505A87}" type="presParOf" srcId="{BD23A885-0B76-4BF5-A3C9-EB6A159A4C45}" destId="{5E49B062-8FD6-40B0-BA26-82DB0A82DAF0}" srcOrd="0" destOrd="0" presId="urn:microsoft.com/office/officeart/2005/8/layout/default#1"/>
    <dgm:cxn modelId="{FB6843AA-D476-4C27-86C9-905035A8BA26}" type="presParOf" srcId="{BD23A885-0B76-4BF5-A3C9-EB6A159A4C45}" destId="{6BACF840-F187-41E2-8061-5B819DD97326}" srcOrd="1" destOrd="0" presId="urn:microsoft.com/office/officeart/2005/8/layout/default#1"/>
    <dgm:cxn modelId="{CC3709B9-9E06-4C1E-B3DE-38133689B58E}" type="presParOf" srcId="{BD23A885-0B76-4BF5-A3C9-EB6A159A4C45}" destId="{71FB175C-32C0-4173-8BA7-3274B47950C4}" srcOrd="2" destOrd="0" presId="urn:microsoft.com/office/officeart/2005/8/layout/default#1"/>
    <dgm:cxn modelId="{35D8031A-3C31-44D4-BED6-5D80B6CF4E13}" type="presParOf" srcId="{BD23A885-0B76-4BF5-A3C9-EB6A159A4C45}" destId="{32C1857F-5D1A-4E3D-81D8-1E25ACA3C1D7}" srcOrd="3" destOrd="0" presId="urn:microsoft.com/office/officeart/2005/8/layout/default#1"/>
    <dgm:cxn modelId="{12118F8D-594D-479B-A7A2-A8AD6847E6B7}" type="presParOf" srcId="{BD23A885-0B76-4BF5-A3C9-EB6A159A4C45}" destId="{DC46CD41-5B1F-4857-8687-5064965E6CFB}" srcOrd="4" destOrd="0" presId="urn:microsoft.com/office/officeart/2005/8/layout/default#1"/>
    <dgm:cxn modelId="{CC3E5119-BE0E-4229-AA4E-EC05DBE61ED6}" type="presParOf" srcId="{BD23A885-0B76-4BF5-A3C9-EB6A159A4C45}" destId="{458D39CA-411B-46F6-B996-93C659F3DB97}" srcOrd="5" destOrd="0" presId="urn:microsoft.com/office/officeart/2005/8/layout/default#1"/>
    <dgm:cxn modelId="{06D3E4ED-4A17-4237-AB84-7FE1BC55AB17}" type="presParOf" srcId="{BD23A885-0B76-4BF5-A3C9-EB6A159A4C45}" destId="{3E511E65-E8D4-413C-9D5E-FFFCE6A3B6FD}" srcOrd="6" destOrd="0" presId="urn:microsoft.com/office/officeart/2005/8/layout/default#1"/>
    <dgm:cxn modelId="{DE490323-9F1C-4DB2-B52C-CF3F08FCF34D}" type="presParOf" srcId="{BD23A885-0B76-4BF5-A3C9-EB6A159A4C45}" destId="{C971059A-C850-48EC-A763-FF7AAF72C381}" srcOrd="7" destOrd="0" presId="urn:microsoft.com/office/officeart/2005/8/layout/default#1"/>
    <dgm:cxn modelId="{E60E04DE-2E20-4B24-A8CC-42B316221E04}" type="presParOf" srcId="{BD23A885-0B76-4BF5-A3C9-EB6A159A4C45}" destId="{A68946C4-2BF6-4DD3-878A-13A8F5FFFBF8}" srcOrd="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390D4F-2A7B-4279-AE89-EF61B859E232}" type="doc">
      <dgm:prSet loTypeId="urn:microsoft.com/office/officeart/2005/8/layout/default#2" loCatId="list" qsTypeId="urn:microsoft.com/office/officeart/2005/8/quickstyle/simple1" qsCatId="simple" csTypeId="urn:microsoft.com/office/officeart/2005/8/colors/colorful1#2" csCatId="colorful" phldr="1"/>
      <dgm:spPr/>
      <dgm:t>
        <a:bodyPr/>
        <a:lstStyle/>
        <a:p>
          <a:endParaRPr lang="en-US"/>
        </a:p>
      </dgm:t>
    </dgm:pt>
    <dgm:pt modelId="{60FE9935-7D46-438A-B33B-A30B0D1F3CA0}">
      <dgm:prSet phldrT="[Text]" custT="1"/>
      <dgm:spPr/>
      <dgm:t>
        <a:bodyPr/>
        <a:lstStyle/>
        <a:p>
          <a:r>
            <a:rPr lang="en-US" sz="1800" dirty="0" smtClean="0">
              <a:latin typeface="Calibri" pitchFamily="34" charset="0"/>
            </a:rPr>
            <a:t>The nested </a:t>
          </a:r>
          <a:r>
            <a:rPr lang="en-US" sz="1800" dirty="0" smtClean="0">
              <a:cs typeface="Courier New" pitchFamily="49" charset="0"/>
            </a:rPr>
            <a:t>try</a:t>
          </a:r>
          <a:r>
            <a:rPr lang="en-US" sz="1800" dirty="0" smtClean="0">
              <a:latin typeface="Calibri" pitchFamily="34" charset="0"/>
            </a:rPr>
            <a:t> block consists of multiple </a:t>
          </a:r>
          <a:r>
            <a:rPr lang="en-US" sz="1800" dirty="0" smtClean="0">
              <a:latin typeface="Courier New" panose="02070309020205020404" pitchFamily="49" charset="0"/>
              <a:cs typeface="Courier New" panose="02070309020205020404" pitchFamily="49" charset="0"/>
            </a:rPr>
            <a:t>try-catch</a:t>
          </a:r>
          <a:r>
            <a:rPr lang="en-US" sz="1800" dirty="0" smtClean="0">
              <a:latin typeface="Calibri" pitchFamily="34" charset="0"/>
            </a:rPr>
            <a:t> constructs that starts with a </a:t>
          </a:r>
          <a:r>
            <a:rPr lang="en-US" sz="1800" dirty="0" smtClean="0">
              <a:latin typeface="Courier New" panose="02070309020205020404" pitchFamily="49" charset="0"/>
              <a:cs typeface="Courier New" panose="02070309020205020404" pitchFamily="49" charset="0"/>
            </a:rPr>
            <a:t>try</a:t>
          </a:r>
          <a:r>
            <a:rPr lang="en-US" sz="1800" dirty="0" smtClean="0">
              <a:latin typeface="Calibri" pitchFamily="34" charset="0"/>
            </a:rPr>
            <a:t> block, which is called the outer </a:t>
          </a:r>
          <a:r>
            <a:rPr lang="en-US" sz="1800" dirty="0" smtClean="0">
              <a:latin typeface="Courier New" panose="02070309020205020404" pitchFamily="49" charset="0"/>
              <a:cs typeface="Courier New" panose="02070309020205020404" pitchFamily="49" charset="0"/>
            </a:rPr>
            <a:t>try</a:t>
          </a:r>
          <a:r>
            <a:rPr lang="en-US" sz="1800" dirty="0" smtClean="0">
              <a:latin typeface="Calibri" pitchFamily="34" charset="0"/>
            </a:rPr>
            <a:t> block.</a:t>
          </a:r>
          <a:endParaRPr lang="en-US" sz="1800" dirty="0"/>
        </a:p>
      </dgm:t>
    </dgm:pt>
    <dgm:pt modelId="{952D0825-D26C-43E1-B348-067D34DE81E2}" type="parTrans" cxnId="{9D8440EB-7E5D-41CC-8BE7-2BFBC0B9EB0D}">
      <dgm:prSet/>
      <dgm:spPr/>
      <dgm:t>
        <a:bodyPr/>
        <a:lstStyle/>
        <a:p>
          <a:endParaRPr lang="en-US"/>
        </a:p>
      </dgm:t>
    </dgm:pt>
    <dgm:pt modelId="{77B83E26-73D9-49BF-8BBD-6F44542BDA5F}" type="sibTrans" cxnId="{9D8440EB-7E5D-41CC-8BE7-2BFBC0B9EB0D}">
      <dgm:prSet/>
      <dgm:spPr/>
      <dgm:t>
        <a:bodyPr/>
        <a:lstStyle/>
        <a:p>
          <a:endParaRPr lang="en-US"/>
        </a:p>
      </dgm:t>
    </dgm:pt>
    <dgm:pt modelId="{E47F4A60-9499-4FD8-A374-C5D33028CADE}">
      <dgm:prSet phldrT="[Text]" custT="1"/>
      <dgm:spPr/>
      <dgm:t>
        <a:bodyPr/>
        <a:lstStyle/>
        <a:p>
          <a:r>
            <a:rPr lang="en-US" sz="1800" dirty="0" smtClean="0">
              <a:latin typeface="Calibri" pitchFamily="34" charset="0"/>
            </a:rPr>
            <a:t>This outer </a:t>
          </a:r>
          <a:r>
            <a:rPr lang="en-US" sz="1800" dirty="0" smtClean="0">
              <a:latin typeface="Courier New" panose="02070309020205020404" pitchFamily="49" charset="0"/>
              <a:cs typeface="Courier New" panose="02070309020205020404" pitchFamily="49" charset="0"/>
            </a:rPr>
            <a:t>try</a:t>
          </a:r>
          <a:r>
            <a:rPr lang="en-US" sz="1800" dirty="0" smtClean="0">
              <a:latin typeface="Calibri" pitchFamily="34" charset="0"/>
            </a:rPr>
            <a:t> block contains multiple </a:t>
          </a:r>
          <a:r>
            <a:rPr lang="en-US" sz="1800" dirty="0" smtClean="0">
              <a:latin typeface="Courier New" panose="02070309020205020404" pitchFamily="49" charset="0"/>
              <a:cs typeface="Courier New" panose="02070309020205020404" pitchFamily="49" charset="0"/>
            </a:rPr>
            <a:t>try</a:t>
          </a:r>
          <a:r>
            <a:rPr lang="en-US" sz="1800" dirty="0" smtClean="0">
              <a:latin typeface="Calibri" pitchFamily="34" charset="0"/>
            </a:rPr>
            <a:t> blocks within it, which are called inner </a:t>
          </a:r>
          <a:r>
            <a:rPr lang="en-US" sz="1800" dirty="0" smtClean="0">
              <a:latin typeface="Courier New" panose="02070309020205020404" pitchFamily="49" charset="0"/>
              <a:cs typeface="Courier New" panose="02070309020205020404" pitchFamily="49" charset="0"/>
            </a:rPr>
            <a:t>try</a:t>
          </a:r>
          <a:r>
            <a:rPr lang="en-US" sz="1800" dirty="0" smtClean="0">
              <a:latin typeface="Calibri" pitchFamily="34" charset="0"/>
            </a:rPr>
            <a:t> blocks.</a:t>
          </a:r>
          <a:endParaRPr lang="en-US" sz="1800" dirty="0"/>
        </a:p>
      </dgm:t>
    </dgm:pt>
    <dgm:pt modelId="{823753BE-D45E-4975-8E8B-5713F019C277}" type="parTrans" cxnId="{F0E8B169-9F18-4BD1-878B-D89E992AAFC5}">
      <dgm:prSet/>
      <dgm:spPr/>
      <dgm:t>
        <a:bodyPr/>
        <a:lstStyle/>
        <a:p>
          <a:endParaRPr lang="en-US"/>
        </a:p>
      </dgm:t>
    </dgm:pt>
    <dgm:pt modelId="{21BFCD08-97EA-4438-A949-490044D1A42A}" type="sibTrans" cxnId="{F0E8B169-9F18-4BD1-878B-D89E992AAFC5}">
      <dgm:prSet/>
      <dgm:spPr/>
      <dgm:t>
        <a:bodyPr/>
        <a:lstStyle/>
        <a:p>
          <a:endParaRPr lang="en-US"/>
        </a:p>
      </dgm:t>
    </dgm:pt>
    <dgm:pt modelId="{CFAB8537-B075-4447-B50E-AF1E80FB512F}">
      <dgm:prSet phldrT="[Text]" custT="1"/>
      <dgm:spPr/>
      <dgm:t>
        <a:bodyPr/>
        <a:lstStyle/>
        <a:p>
          <a:r>
            <a:rPr lang="en-US" sz="1800" dirty="0" smtClean="0">
              <a:latin typeface="Calibri" pitchFamily="34" charset="0"/>
            </a:rPr>
            <a:t>If an exception is thrown by a nested </a:t>
          </a:r>
          <a:r>
            <a:rPr lang="en-US" sz="1800" dirty="0" smtClean="0">
              <a:latin typeface="Courier New" panose="02070309020205020404" pitchFamily="49" charset="0"/>
              <a:cs typeface="Courier New" panose="02070309020205020404" pitchFamily="49" charset="0"/>
            </a:rPr>
            <a:t>try</a:t>
          </a:r>
          <a:r>
            <a:rPr lang="en-US" sz="1800" dirty="0" smtClean="0">
              <a:latin typeface="Calibri" pitchFamily="34" charset="0"/>
            </a:rPr>
            <a:t> block, the control passes to its corresponding nested </a:t>
          </a:r>
          <a:r>
            <a:rPr lang="en-US" sz="1800" dirty="0" smtClean="0">
              <a:latin typeface="Courier New" panose="02070309020205020404" pitchFamily="49" charset="0"/>
              <a:cs typeface="Courier New" panose="02070309020205020404" pitchFamily="49" charset="0"/>
            </a:rPr>
            <a:t>catch</a:t>
          </a:r>
          <a:r>
            <a:rPr lang="en-US" sz="1800" dirty="0" smtClean="0">
              <a:latin typeface="Calibri" pitchFamily="34" charset="0"/>
            </a:rPr>
            <a:t> block.</a:t>
          </a:r>
          <a:endParaRPr lang="en-US" sz="1800" dirty="0"/>
        </a:p>
      </dgm:t>
    </dgm:pt>
    <dgm:pt modelId="{22A77B0C-B3BF-4CAF-B452-153C2D625C00}" type="parTrans" cxnId="{EE8678F9-9C3B-4EAE-95FF-1A34F9F0C5F5}">
      <dgm:prSet/>
      <dgm:spPr/>
      <dgm:t>
        <a:bodyPr/>
        <a:lstStyle/>
        <a:p>
          <a:endParaRPr lang="en-US"/>
        </a:p>
      </dgm:t>
    </dgm:pt>
    <dgm:pt modelId="{6FD38E49-BDDC-499D-9ABF-A7E8A526187C}" type="sibTrans" cxnId="{EE8678F9-9C3B-4EAE-95FF-1A34F9F0C5F5}">
      <dgm:prSet/>
      <dgm:spPr/>
      <dgm:t>
        <a:bodyPr/>
        <a:lstStyle/>
        <a:p>
          <a:endParaRPr lang="en-US"/>
        </a:p>
      </dgm:t>
    </dgm:pt>
    <dgm:pt modelId="{3461302B-D91B-4D9C-96AA-D9AE233B1AA5}">
      <dgm:prSet phldrT="[Text]" custT="1"/>
      <dgm:spPr/>
      <dgm:t>
        <a:bodyPr/>
        <a:lstStyle/>
        <a:p>
          <a:r>
            <a:rPr lang="en-US" sz="1800" dirty="0" smtClean="0">
              <a:latin typeface="Calibri" pitchFamily="34" charset="0"/>
            </a:rPr>
            <a:t>Consider an outer </a:t>
          </a:r>
          <a:r>
            <a:rPr lang="en-US" sz="1800" dirty="0" smtClean="0">
              <a:latin typeface="Courier New" panose="02070309020205020404" pitchFamily="49" charset="0"/>
              <a:cs typeface="Courier New" panose="02070309020205020404" pitchFamily="49" charset="0"/>
            </a:rPr>
            <a:t>try</a:t>
          </a:r>
          <a:r>
            <a:rPr lang="en-US" sz="1800" dirty="0" smtClean="0">
              <a:cs typeface="Courier New" pitchFamily="49" charset="0"/>
            </a:rPr>
            <a:t> </a:t>
          </a:r>
          <a:r>
            <a:rPr lang="en-US" sz="1800" dirty="0" smtClean="0">
              <a:latin typeface="Calibri" pitchFamily="34" charset="0"/>
            </a:rPr>
            <a:t>block containing a nested </a:t>
          </a:r>
          <a:r>
            <a:rPr lang="en-US" sz="1800" dirty="0" smtClean="0">
              <a:latin typeface="Courier New" panose="02070309020205020404" pitchFamily="49" charset="0"/>
              <a:cs typeface="Courier New" panose="02070309020205020404" pitchFamily="49" charset="0"/>
            </a:rPr>
            <a:t>try-catch-finally</a:t>
          </a:r>
          <a:r>
            <a:rPr lang="en-US" sz="1800" dirty="0" smtClean="0">
              <a:cs typeface="Courier New" pitchFamily="49" charset="0"/>
            </a:rPr>
            <a:t> </a:t>
          </a:r>
          <a:r>
            <a:rPr lang="en-US" sz="1800" dirty="0" smtClean="0">
              <a:latin typeface="Calibri" pitchFamily="34" charset="0"/>
            </a:rPr>
            <a:t>construct. If the inner </a:t>
          </a:r>
          <a:r>
            <a:rPr lang="en-US" sz="1800" dirty="0" smtClean="0">
              <a:latin typeface="Courier New" panose="02070309020205020404" pitchFamily="49" charset="0"/>
              <a:cs typeface="Courier New" panose="02070309020205020404" pitchFamily="49" charset="0"/>
            </a:rPr>
            <a:t>try</a:t>
          </a:r>
          <a:r>
            <a:rPr lang="en-US" sz="1800" dirty="0" smtClean="0">
              <a:latin typeface="Calibri" pitchFamily="34" charset="0"/>
            </a:rPr>
            <a:t> block throws an exception, control is passed to the inner </a:t>
          </a:r>
          <a:r>
            <a:rPr lang="en-US" sz="1800" dirty="0" smtClean="0">
              <a:latin typeface="Courier New" panose="02070309020205020404" pitchFamily="49" charset="0"/>
              <a:cs typeface="Courier New" panose="02070309020205020404" pitchFamily="49" charset="0"/>
            </a:rPr>
            <a:t>catch</a:t>
          </a:r>
          <a:r>
            <a:rPr lang="en-US" sz="1800" dirty="0" smtClean="0">
              <a:latin typeface="Calibri" pitchFamily="34" charset="0"/>
            </a:rPr>
            <a:t> block. </a:t>
          </a:r>
          <a:endParaRPr lang="en-US" sz="1800" dirty="0"/>
        </a:p>
      </dgm:t>
    </dgm:pt>
    <dgm:pt modelId="{CBDB4DBD-BF62-4F03-B580-6F640C30C440}" type="parTrans" cxnId="{41305C86-3340-415A-9C13-3AEFEBFACE86}">
      <dgm:prSet/>
      <dgm:spPr/>
      <dgm:t>
        <a:bodyPr/>
        <a:lstStyle/>
        <a:p>
          <a:endParaRPr lang="en-US"/>
        </a:p>
      </dgm:t>
    </dgm:pt>
    <dgm:pt modelId="{A50D1AA3-2BDC-4FA5-9D64-986B1EF7DB3A}" type="sibTrans" cxnId="{41305C86-3340-415A-9C13-3AEFEBFACE86}">
      <dgm:prSet/>
      <dgm:spPr/>
      <dgm:t>
        <a:bodyPr/>
        <a:lstStyle/>
        <a:p>
          <a:endParaRPr lang="en-US"/>
        </a:p>
      </dgm:t>
    </dgm:pt>
    <dgm:pt modelId="{95401667-E080-45A0-838E-F2E6F2B25EC1}">
      <dgm:prSet phldrT="[Text]" custT="1"/>
      <dgm:spPr/>
      <dgm:t>
        <a:bodyPr/>
        <a:lstStyle/>
        <a:p>
          <a:r>
            <a:rPr lang="en-US" sz="1800" dirty="0" smtClean="0">
              <a:latin typeface="Calibri" pitchFamily="34" charset="0"/>
            </a:rPr>
            <a:t>However, if the inner </a:t>
          </a:r>
          <a:r>
            <a:rPr lang="en-US" sz="1800" dirty="0" smtClean="0">
              <a:latin typeface="Courier New" panose="02070309020205020404" pitchFamily="49" charset="0"/>
              <a:cs typeface="Courier New" panose="02070309020205020404" pitchFamily="49" charset="0"/>
            </a:rPr>
            <a:t>catch</a:t>
          </a:r>
          <a:r>
            <a:rPr lang="en-US" sz="1800" dirty="0" smtClean="0">
              <a:latin typeface="Calibri" pitchFamily="34" charset="0"/>
            </a:rPr>
            <a:t> block does not contain the appropriate error handler, the control is passed to the outer </a:t>
          </a:r>
          <a:r>
            <a:rPr lang="en-US" sz="1800" dirty="0" smtClean="0">
              <a:latin typeface="Courier New" panose="02070309020205020404" pitchFamily="49" charset="0"/>
              <a:cs typeface="Courier New" panose="02070309020205020404" pitchFamily="49" charset="0"/>
            </a:rPr>
            <a:t>catch</a:t>
          </a:r>
          <a:r>
            <a:rPr lang="en-US" sz="1800" dirty="0" smtClean="0">
              <a:cs typeface="Courier New" pitchFamily="49" charset="0"/>
            </a:rPr>
            <a:t> </a:t>
          </a:r>
          <a:r>
            <a:rPr lang="en-US" sz="1800" dirty="0" smtClean="0">
              <a:latin typeface="Calibri" pitchFamily="34" charset="0"/>
            </a:rPr>
            <a:t>block.</a:t>
          </a:r>
          <a:endParaRPr lang="en-US" sz="1800" dirty="0"/>
        </a:p>
      </dgm:t>
    </dgm:pt>
    <dgm:pt modelId="{D15A13D1-EBD2-4DC0-85FB-00C746B20737}" type="parTrans" cxnId="{10AFE89B-A984-437B-893F-D3A31E615426}">
      <dgm:prSet/>
      <dgm:spPr/>
      <dgm:t>
        <a:bodyPr/>
        <a:lstStyle/>
        <a:p>
          <a:endParaRPr lang="en-US"/>
        </a:p>
      </dgm:t>
    </dgm:pt>
    <dgm:pt modelId="{2CDE1064-BD31-4DC0-9830-3E314C3F648D}" type="sibTrans" cxnId="{10AFE89B-A984-437B-893F-D3A31E615426}">
      <dgm:prSet/>
      <dgm:spPr/>
      <dgm:t>
        <a:bodyPr/>
        <a:lstStyle/>
        <a:p>
          <a:endParaRPr lang="en-US"/>
        </a:p>
      </dgm:t>
    </dgm:pt>
    <dgm:pt modelId="{0949556B-C7AE-43B3-870C-EC5295DCFAF1}" type="pres">
      <dgm:prSet presAssocID="{89390D4F-2A7B-4279-AE89-EF61B859E232}" presName="diagram" presStyleCnt="0">
        <dgm:presLayoutVars>
          <dgm:dir/>
          <dgm:resizeHandles val="exact"/>
        </dgm:presLayoutVars>
      </dgm:prSet>
      <dgm:spPr/>
      <dgm:t>
        <a:bodyPr/>
        <a:lstStyle/>
        <a:p>
          <a:endParaRPr lang="en-US"/>
        </a:p>
      </dgm:t>
    </dgm:pt>
    <dgm:pt modelId="{32166D98-F8BA-4FA6-8644-94212A9C4CD2}" type="pres">
      <dgm:prSet presAssocID="{60FE9935-7D46-438A-B33B-A30B0D1F3CA0}" presName="node" presStyleLbl="node1" presStyleIdx="0" presStyleCnt="5">
        <dgm:presLayoutVars>
          <dgm:bulletEnabled val="1"/>
        </dgm:presLayoutVars>
      </dgm:prSet>
      <dgm:spPr/>
      <dgm:t>
        <a:bodyPr/>
        <a:lstStyle/>
        <a:p>
          <a:endParaRPr lang="en-US"/>
        </a:p>
      </dgm:t>
    </dgm:pt>
    <dgm:pt modelId="{8DB9DE6A-37ED-4ACC-931D-3337DB65F53A}" type="pres">
      <dgm:prSet presAssocID="{77B83E26-73D9-49BF-8BBD-6F44542BDA5F}" presName="sibTrans" presStyleCnt="0"/>
      <dgm:spPr/>
    </dgm:pt>
    <dgm:pt modelId="{616FF26D-636B-4949-A21D-9350D8813734}" type="pres">
      <dgm:prSet presAssocID="{E47F4A60-9499-4FD8-A374-C5D33028CADE}" presName="node" presStyleLbl="node1" presStyleIdx="1" presStyleCnt="5">
        <dgm:presLayoutVars>
          <dgm:bulletEnabled val="1"/>
        </dgm:presLayoutVars>
      </dgm:prSet>
      <dgm:spPr/>
      <dgm:t>
        <a:bodyPr/>
        <a:lstStyle/>
        <a:p>
          <a:endParaRPr lang="en-US"/>
        </a:p>
      </dgm:t>
    </dgm:pt>
    <dgm:pt modelId="{B9BCB8B8-099B-46BC-895D-9DAB5CBAF085}" type="pres">
      <dgm:prSet presAssocID="{21BFCD08-97EA-4438-A949-490044D1A42A}" presName="sibTrans" presStyleCnt="0"/>
      <dgm:spPr/>
    </dgm:pt>
    <dgm:pt modelId="{969D113B-B736-4834-A328-BA2E74D4D5BD}" type="pres">
      <dgm:prSet presAssocID="{CFAB8537-B075-4447-B50E-AF1E80FB512F}" presName="node" presStyleLbl="node1" presStyleIdx="2" presStyleCnt="5">
        <dgm:presLayoutVars>
          <dgm:bulletEnabled val="1"/>
        </dgm:presLayoutVars>
      </dgm:prSet>
      <dgm:spPr/>
      <dgm:t>
        <a:bodyPr/>
        <a:lstStyle/>
        <a:p>
          <a:endParaRPr lang="en-US"/>
        </a:p>
      </dgm:t>
    </dgm:pt>
    <dgm:pt modelId="{B26ED52C-F902-4403-A90F-C1EA08B7E0F7}" type="pres">
      <dgm:prSet presAssocID="{6FD38E49-BDDC-499D-9ABF-A7E8A526187C}" presName="sibTrans" presStyleCnt="0"/>
      <dgm:spPr/>
    </dgm:pt>
    <dgm:pt modelId="{85E1AF06-749A-46C3-B9F9-BF73C6CF7CEE}" type="pres">
      <dgm:prSet presAssocID="{3461302B-D91B-4D9C-96AA-D9AE233B1AA5}" presName="node" presStyleLbl="node1" presStyleIdx="3" presStyleCnt="5" custScaleX="129279" custScaleY="97447">
        <dgm:presLayoutVars>
          <dgm:bulletEnabled val="1"/>
        </dgm:presLayoutVars>
      </dgm:prSet>
      <dgm:spPr/>
      <dgm:t>
        <a:bodyPr/>
        <a:lstStyle/>
        <a:p>
          <a:endParaRPr lang="en-US"/>
        </a:p>
      </dgm:t>
    </dgm:pt>
    <dgm:pt modelId="{F9E11F15-790D-4976-A52C-D8E031FDD549}" type="pres">
      <dgm:prSet presAssocID="{A50D1AA3-2BDC-4FA5-9D64-986B1EF7DB3A}" presName="sibTrans" presStyleCnt="0"/>
      <dgm:spPr/>
    </dgm:pt>
    <dgm:pt modelId="{6F31ED52-6695-44F8-B78F-00F5DC26C864}" type="pres">
      <dgm:prSet presAssocID="{95401667-E080-45A0-838E-F2E6F2B25EC1}" presName="node" presStyleLbl="node1" presStyleIdx="4" presStyleCnt="5">
        <dgm:presLayoutVars>
          <dgm:bulletEnabled val="1"/>
        </dgm:presLayoutVars>
      </dgm:prSet>
      <dgm:spPr/>
      <dgm:t>
        <a:bodyPr/>
        <a:lstStyle/>
        <a:p>
          <a:endParaRPr lang="en-US"/>
        </a:p>
      </dgm:t>
    </dgm:pt>
  </dgm:ptLst>
  <dgm:cxnLst>
    <dgm:cxn modelId="{A941E92F-CE9A-487D-A287-D1E31B877E0D}" type="presOf" srcId="{3461302B-D91B-4D9C-96AA-D9AE233B1AA5}" destId="{85E1AF06-749A-46C3-B9F9-BF73C6CF7CEE}" srcOrd="0" destOrd="0" presId="urn:microsoft.com/office/officeart/2005/8/layout/default#2"/>
    <dgm:cxn modelId="{9D8440EB-7E5D-41CC-8BE7-2BFBC0B9EB0D}" srcId="{89390D4F-2A7B-4279-AE89-EF61B859E232}" destId="{60FE9935-7D46-438A-B33B-A30B0D1F3CA0}" srcOrd="0" destOrd="0" parTransId="{952D0825-D26C-43E1-B348-067D34DE81E2}" sibTransId="{77B83E26-73D9-49BF-8BBD-6F44542BDA5F}"/>
    <dgm:cxn modelId="{8CEB2D6E-FEA8-4D16-8C49-003F7C9FA580}" type="presOf" srcId="{CFAB8537-B075-4447-B50E-AF1E80FB512F}" destId="{969D113B-B736-4834-A328-BA2E74D4D5BD}" srcOrd="0" destOrd="0" presId="urn:microsoft.com/office/officeart/2005/8/layout/default#2"/>
    <dgm:cxn modelId="{10AFE89B-A984-437B-893F-D3A31E615426}" srcId="{89390D4F-2A7B-4279-AE89-EF61B859E232}" destId="{95401667-E080-45A0-838E-F2E6F2B25EC1}" srcOrd="4" destOrd="0" parTransId="{D15A13D1-EBD2-4DC0-85FB-00C746B20737}" sibTransId="{2CDE1064-BD31-4DC0-9830-3E314C3F648D}"/>
    <dgm:cxn modelId="{951F1049-B7A0-4E79-B8FF-68685F903F32}" type="presOf" srcId="{89390D4F-2A7B-4279-AE89-EF61B859E232}" destId="{0949556B-C7AE-43B3-870C-EC5295DCFAF1}" srcOrd="0" destOrd="0" presId="urn:microsoft.com/office/officeart/2005/8/layout/default#2"/>
    <dgm:cxn modelId="{03A217FD-0F2B-4829-9E7D-BDE4BF23FD40}" type="presOf" srcId="{60FE9935-7D46-438A-B33B-A30B0D1F3CA0}" destId="{32166D98-F8BA-4FA6-8644-94212A9C4CD2}" srcOrd="0" destOrd="0" presId="urn:microsoft.com/office/officeart/2005/8/layout/default#2"/>
    <dgm:cxn modelId="{5AA6E3D9-37CD-471C-861D-0AF7EF31B13B}" type="presOf" srcId="{95401667-E080-45A0-838E-F2E6F2B25EC1}" destId="{6F31ED52-6695-44F8-B78F-00F5DC26C864}" srcOrd="0" destOrd="0" presId="urn:microsoft.com/office/officeart/2005/8/layout/default#2"/>
    <dgm:cxn modelId="{EE8678F9-9C3B-4EAE-95FF-1A34F9F0C5F5}" srcId="{89390D4F-2A7B-4279-AE89-EF61B859E232}" destId="{CFAB8537-B075-4447-B50E-AF1E80FB512F}" srcOrd="2" destOrd="0" parTransId="{22A77B0C-B3BF-4CAF-B452-153C2D625C00}" sibTransId="{6FD38E49-BDDC-499D-9ABF-A7E8A526187C}"/>
    <dgm:cxn modelId="{015BE6EC-8A49-4C71-8567-00CBCD9D0667}" type="presOf" srcId="{E47F4A60-9499-4FD8-A374-C5D33028CADE}" destId="{616FF26D-636B-4949-A21D-9350D8813734}" srcOrd="0" destOrd="0" presId="urn:microsoft.com/office/officeart/2005/8/layout/default#2"/>
    <dgm:cxn modelId="{F0E8B169-9F18-4BD1-878B-D89E992AAFC5}" srcId="{89390D4F-2A7B-4279-AE89-EF61B859E232}" destId="{E47F4A60-9499-4FD8-A374-C5D33028CADE}" srcOrd="1" destOrd="0" parTransId="{823753BE-D45E-4975-8E8B-5713F019C277}" sibTransId="{21BFCD08-97EA-4438-A949-490044D1A42A}"/>
    <dgm:cxn modelId="{41305C86-3340-415A-9C13-3AEFEBFACE86}" srcId="{89390D4F-2A7B-4279-AE89-EF61B859E232}" destId="{3461302B-D91B-4D9C-96AA-D9AE233B1AA5}" srcOrd="3" destOrd="0" parTransId="{CBDB4DBD-BF62-4F03-B580-6F640C30C440}" sibTransId="{A50D1AA3-2BDC-4FA5-9D64-986B1EF7DB3A}"/>
    <dgm:cxn modelId="{61727BAC-D0A0-40FB-8AA8-29A46AA49B6D}" type="presParOf" srcId="{0949556B-C7AE-43B3-870C-EC5295DCFAF1}" destId="{32166D98-F8BA-4FA6-8644-94212A9C4CD2}" srcOrd="0" destOrd="0" presId="urn:microsoft.com/office/officeart/2005/8/layout/default#2"/>
    <dgm:cxn modelId="{5D701AF5-235C-4862-A3AB-349FF28244CE}" type="presParOf" srcId="{0949556B-C7AE-43B3-870C-EC5295DCFAF1}" destId="{8DB9DE6A-37ED-4ACC-931D-3337DB65F53A}" srcOrd="1" destOrd="0" presId="urn:microsoft.com/office/officeart/2005/8/layout/default#2"/>
    <dgm:cxn modelId="{507DF7ED-4D9B-4B4A-92A0-90AFE41F51B3}" type="presParOf" srcId="{0949556B-C7AE-43B3-870C-EC5295DCFAF1}" destId="{616FF26D-636B-4949-A21D-9350D8813734}" srcOrd="2" destOrd="0" presId="urn:microsoft.com/office/officeart/2005/8/layout/default#2"/>
    <dgm:cxn modelId="{1017B975-1624-469B-AB54-86C28067CACD}" type="presParOf" srcId="{0949556B-C7AE-43B3-870C-EC5295DCFAF1}" destId="{B9BCB8B8-099B-46BC-895D-9DAB5CBAF085}" srcOrd="3" destOrd="0" presId="urn:microsoft.com/office/officeart/2005/8/layout/default#2"/>
    <dgm:cxn modelId="{D3C5A1FD-C607-4A58-B6F5-C03A41D68FC3}" type="presParOf" srcId="{0949556B-C7AE-43B3-870C-EC5295DCFAF1}" destId="{969D113B-B736-4834-A328-BA2E74D4D5BD}" srcOrd="4" destOrd="0" presId="urn:microsoft.com/office/officeart/2005/8/layout/default#2"/>
    <dgm:cxn modelId="{C926EA34-D54A-49AF-9A1E-A4A7312DB9D4}" type="presParOf" srcId="{0949556B-C7AE-43B3-870C-EC5295DCFAF1}" destId="{B26ED52C-F902-4403-A90F-C1EA08B7E0F7}" srcOrd="5" destOrd="0" presId="urn:microsoft.com/office/officeart/2005/8/layout/default#2"/>
    <dgm:cxn modelId="{ACA6BD32-8F0C-4AB4-AB29-6E34284124B5}" type="presParOf" srcId="{0949556B-C7AE-43B3-870C-EC5295DCFAF1}" destId="{85E1AF06-749A-46C3-B9F9-BF73C6CF7CEE}" srcOrd="6" destOrd="0" presId="urn:microsoft.com/office/officeart/2005/8/layout/default#2"/>
    <dgm:cxn modelId="{A6D46786-A4FF-41B0-AA5F-869A1290CDC5}" type="presParOf" srcId="{0949556B-C7AE-43B3-870C-EC5295DCFAF1}" destId="{F9E11F15-790D-4976-A52C-D8E031FDD549}" srcOrd="7" destOrd="0" presId="urn:microsoft.com/office/officeart/2005/8/layout/default#2"/>
    <dgm:cxn modelId="{8D2C8F25-A160-4DBA-9113-F540F8E742B9}" type="presParOf" srcId="{0949556B-C7AE-43B3-870C-EC5295DCFAF1}" destId="{6F31ED52-6695-44F8-B78F-00F5DC26C864}" srcOrd="8"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500A7E-3E88-40EB-9C26-09C164D5F1BB}" type="doc">
      <dgm:prSet loTypeId="urn:microsoft.com/office/officeart/2005/8/layout/default#3" loCatId="list" qsTypeId="urn:microsoft.com/office/officeart/2005/8/quickstyle/simple1" qsCatId="simple" csTypeId="urn:microsoft.com/office/officeart/2005/8/colors/colorful2" csCatId="colorful" phldr="1"/>
      <dgm:spPr/>
      <dgm:t>
        <a:bodyPr/>
        <a:lstStyle/>
        <a:p>
          <a:endParaRPr lang="en-US"/>
        </a:p>
      </dgm:t>
    </dgm:pt>
    <dgm:pt modelId="{000C4BA5-975B-4A11-9E77-4FE54CF0D188}">
      <dgm:prSet phldrT="[Text]"/>
      <dgm:spPr/>
      <dgm:t>
        <a:bodyPr/>
        <a:lstStyle/>
        <a:p>
          <a:r>
            <a:rPr lang="en-US" dirty="0" smtClean="0">
              <a:latin typeface="Calibri" pitchFamily="34" charset="0"/>
            </a:rPr>
            <a:t>They are user-defined exceptions that allow users to recognize the cause of unexpected events in specific programs and display custom messages.</a:t>
          </a:r>
          <a:endParaRPr lang="en-US" dirty="0"/>
        </a:p>
      </dgm:t>
    </dgm:pt>
    <dgm:pt modelId="{8667EB62-57B4-46F6-86DA-0D22AD5FF3B9}" type="parTrans" cxnId="{F6E8AF27-D4F5-4762-82EA-967333346B13}">
      <dgm:prSet/>
      <dgm:spPr/>
      <dgm:t>
        <a:bodyPr/>
        <a:lstStyle/>
        <a:p>
          <a:endParaRPr lang="en-US"/>
        </a:p>
      </dgm:t>
    </dgm:pt>
    <dgm:pt modelId="{4C524308-3997-4CEE-8E14-F71652238130}" type="sibTrans" cxnId="{F6E8AF27-D4F5-4762-82EA-967333346B13}">
      <dgm:prSet/>
      <dgm:spPr/>
      <dgm:t>
        <a:bodyPr/>
        <a:lstStyle/>
        <a:p>
          <a:endParaRPr lang="en-US"/>
        </a:p>
      </dgm:t>
    </dgm:pt>
    <dgm:pt modelId="{2606765A-6E21-4E34-9AD8-3692F844079F}">
      <dgm:prSet phldrT="[Text]"/>
      <dgm:spPr/>
      <dgm:t>
        <a:bodyPr/>
        <a:lstStyle/>
        <a:p>
          <a:r>
            <a:rPr lang="en-US" dirty="0" smtClean="0">
              <a:latin typeface="Calibri" pitchFamily="34" charset="0"/>
            </a:rPr>
            <a:t>Allows you to simplify and improve the process of error-handling in a program. </a:t>
          </a:r>
          <a:endParaRPr lang="en-US" dirty="0"/>
        </a:p>
      </dgm:t>
    </dgm:pt>
    <dgm:pt modelId="{DD00213E-3A0E-4806-A672-C61BE4BAA290}" type="parTrans" cxnId="{98501B3E-5FE0-4A0B-B401-109949E58511}">
      <dgm:prSet/>
      <dgm:spPr/>
      <dgm:t>
        <a:bodyPr/>
        <a:lstStyle/>
        <a:p>
          <a:endParaRPr lang="en-US"/>
        </a:p>
      </dgm:t>
    </dgm:pt>
    <dgm:pt modelId="{DA2B26ED-D5D5-4565-B4AB-7ABC3887BAFF}" type="sibTrans" cxnId="{98501B3E-5FE0-4A0B-B401-109949E58511}">
      <dgm:prSet/>
      <dgm:spPr/>
      <dgm:t>
        <a:bodyPr/>
        <a:lstStyle/>
        <a:p>
          <a:endParaRPr lang="en-US"/>
        </a:p>
      </dgm:t>
    </dgm:pt>
    <dgm:pt modelId="{FA002D9C-0F83-4D3F-B8BA-4B33245333C8}">
      <dgm:prSet phldrT="[Text]"/>
      <dgm:spPr/>
      <dgm:t>
        <a:bodyPr/>
        <a:lstStyle/>
        <a:p>
          <a:r>
            <a:rPr lang="en-US" dirty="0" smtClean="0">
              <a:latin typeface="Calibri" pitchFamily="34" charset="0"/>
            </a:rPr>
            <a:t>Even though C# provides you with a rich set of exception classes, they do not address certain application-specific and system-specific constraints. To handle such constraints, you can define custom exceptions.</a:t>
          </a:r>
          <a:endParaRPr lang="en-US" dirty="0"/>
        </a:p>
      </dgm:t>
    </dgm:pt>
    <dgm:pt modelId="{F9027911-BB7D-45BB-94EC-3CE68912D319}" type="parTrans" cxnId="{D9A87E3E-2D07-4B2A-BC28-E998BD5E5564}">
      <dgm:prSet/>
      <dgm:spPr/>
      <dgm:t>
        <a:bodyPr/>
        <a:lstStyle/>
        <a:p>
          <a:endParaRPr lang="en-US"/>
        </a:p>
      </dgm:t>
    </dgm:pt>
    <dgm:pt modelId="{503612C8-5F11-4849-A5D7-966DDF8D448D}" type="sibTrans" cxnId="{D9A87E3E-2D07-4B2A-BC28-E998BD5E5564}">
      <dgm:prSet/>
      <dgm:spPr/>
      <dgm:t>
        <a:bodyPr/>
        <a:lstStyle/>
        <a:p>
          <a:endParaRPr lang="en-US"/>
        </a:p>
      </dgm:t>
    </dgm:pt>
    <dgm:pt modelId="{3D60F854-58A7-48A5-A529-5D0A81130D85}">
      <dgm:prSet phldrT="[Text]"/>
      <dgm:spPr/>
      <dgm:t>
        <a:bodyPr/>
        <a:lstStyle/>
        <a:p>
          <a:r>
            <a:rPr lang="en-US" dirty="0" smtClean="0">
              <a:latin typeface="Calibri" pitchFamily="34" charset="0"/>
            </a:rPr>
            <a:t>Custom exceptions can be created to handle exceptions that are thrown by the </a:t>
          </a:r>
          <a:r>
            <a:rPr lang="en-US" dirty="0" smtClean="0">
              <a:latin typeface="Courier New" pitchFamily="49" charset="0"/>
              <a:cs typeface="Courier New" pitchFamily="49" charset="0"/>
            </a:rPr>
            <a:t>CLR</a:t>
          </a:r>
          <a:r>
            <a:rPr lang="en-US" dirty="0" smtClean="0">
              <a:latin typeface="Calibri" pitchFamily="34" charset="0"/>
            </a:rPr>
            <a:t> as well as those that are thrown by user applications.</a:t>
          </a:r>
          <a:endParaRPr lang="en-US" dirty="0"/>
        </a:p>
      </dgm:t>
    </dgm:pt>
    <dgm:pt modelId="{57AF9A1A-D803-441E-BD7A-A090BDE79722}" type="parTrans" cxnId="{205DDA4B-3D45-431B-956B-3FF11DB320EE}">
      <dgm:prSet/>
      <dgm:spPr/>
      <dgm:t>
        <a:bodyPr/>
        <a:lstStyle/>
        <a:p>
          <a:endParaRPr lang="en-US"/>
        </a:p>
      </dgm:t>
    </dgm:pt>
    <dgm:pt modelId="{7D670760-C7AF-4C8A-A29D-8ED8E47EE4F6}" type="sibTrans" cxnId="{205DDA4B-3D45-431B-956B-3FF11DB320EE}">
      <dgm:prSet/>
      <dgm:spPr/>
      <dgm:t>
        <a:bodyPr/>
        <a:lstStyle/>
        <a:p>
          <a:endParaRPr lang="en-US"/>
        </a:p>
      </dgm:t>
    </dgm:pt>
    <dgm:pt modelId="{F0C9ACD4-E7BE-40E0-9773-6ED9A3B44614}" type="pres">
      <dgm:prSet presAssocID="{64500A7E-3E88-40EB-9C26-09C164D5F1BB}" presName="diagram" presStyleCnt="0">
        <dgm:presLayoutVars>
          <dgm:dir/>
          <dgm:resizeHandles val="exact"/>
        </dgm:presLayoutVars>
      </dgm:prSet>
      <dgm:spPr/>
      <dgm:t>
        <a:bodyPr/>
        <a:lstStyle/>
        <a:p>
          <a:endParaRPr lang="en-US"/>
        </a:p>
      </dgm:t>
    </dgm:pt>
    <dgm:pt modelId="{49CDD3C4-E5BD-4A93-B565-62BE7C39E61B}" type="pres">
      <dgm:prSet presAssocID="{000C4BA5-975B-4A11-9E77-4FE54CF0D188}" presName="node" presStyleLbl="node1" presStyleIdx="0" presStyleCnt="4">
        <dgm:presLayoutVars>
          <dgm:bulletEnabled val="1"/>
        </dgm:presLayoutVars>
      </dgm:prSet>
      <dgm:spPr/>
      <dgm:t>
        <a:bodyPr/>
        <a:lstStyle/>
        <a:p>
          <a:endParaRPr lang="en-US"/>
        </a:p>
      </dgm:t>
    </dgm:pt>
    <dgm:pt modelId="{8D546AB6-3411-4D55-B921-ED742012994F}" type="pres">
      <dgm:prSet presAssocID="{4C524308-3997-4CEE-8E14-F71652238130}" presName="sibTrans" presStyleCnt="0"/>
      <dgm:spPr/>
    </dgm:pt>
    <dgm:pt modelId="{BBB11A0D-926D-44A2-BBBD-1076036C75B1}" type="pres">
      <dgm:prSet presAssocID="{2606765A-6E21-4E34-9AD8-3692F844079F}" presName="node" presStyleLbl="node1" presStyleIdx="1" presStyleCnt="4">
        <dgm:presLayoutVars>
          <dgm:bulletEnabled val="1"/>
        </dgm:presLayoutVars>
      </dgm:prSet>
      <dgm:spPr/>
      <dgm:t>
        <a:bodyPr/>
        <a:lstStyle/>
        <a:p>
          <a:endParaRPr lang="en-US"/>
        </a:p>
      </dgm:t>
    </dgm:pt>
    <dgm:pt modelId="{C1D9D8BC-DA6B-40BB-ADC8-74235D7899FF}" type="pres">
      <dgm:prSet presAssocID="{DA2B26ED-D5D5-4565-B4AB-7ABC3887BAFF}" presName="sibTrans" presStyleCnt="0"/>
      <dgm:spPr/>
    </dgm:pt>
    <dgm:pt modelId="{8AEEDCC4-DDC2-4692-8CD8-AC3C6832FB34}" type="pres">
      <dgm:prSet presAssocID="{FA002D9C-0F83-4D3F-B8BA-4B33245333C8}" presName="node" presStyleLbl="node1" presStyleIdx="2" presStyleCnt="4">
        <dgm:presLayoutVars>
          <dgm:bulletEnabled val="1"/>
        </dgm:presLayoutVars>
      </dgm:prSet>
      <dgm:spPr/>
      <dgm:t>
        <a:bodyPr/>
        <a:lstStyle/>
        <a:p>
          <a:endParaRPr lang="en-US"/>
        </a:p>
      </dgm:t>
    </dgm:pt>
    <dgm:pt modelId="{A6419602-73C9-49A8-BAA2-02278A4E66D5}" type="pres">
      <dgm:prSet presAssocID="{503612C8-5F11-4849-A5D7-966DDF8D448D}" presName="sibTrans" presStyleCnt="0"/>
      <dgm:spPr/>
    </dgm:pt>
    <dgm:pt modelId="{7DCB18CC-64B2-4155-954F-0D187BC96C42}" type="pres">
      <dgm:prSet presAssocID="{3D60F854-58A7-48A5-A529-5D0A81130D85}" presName="node" presStyleLbl="node1" presStyleIdx="3" presStyleCnt="4">
        <dgm:presLayoutVars>
          <dgm:bulletEnabled val="1"/>
        </dgm:presLayoutVars>
      </dgm:prSet>
      <dgm:spPr/>
      <dgm:t>
        <a:bodyPr/>
        <a:lstStyle/>
        <a:p>
          <a:endParaRPr lang="en-US"/>
        </a:p>
      </dgm:t>
    </dgm:pt>
  </dgm:ptLst>
  <dgm:cxnLst>
    <dgm:cxn modelId="{633C6B7E-22B2-43A6-ABF7-A59872A66247}" type="presOf" srcId="{000C4BA5-975B-4A11-9E77-4FE54CF0D188}" destId="{49CDD3C4-E5BD-4A93-B565-62BE7C39E61B}" srcOrd="0" destOrd="0" presId="urn:microsoft.com/office/officeart/2005/8/layout/default#3"/>
    <dgm:cxn modelId="{F7F70F51-5279-4D53-B814-DEFB46589FBE}" type="presOf" srcId="{3D60F854-58A7-48A5-A529-5D0A81130D85}" destId="{7DCB18CC-64B2-4155-954F-0D187BC96C42}" srcOrd="0" destOrd="0" presId="urn:microsoft.com/office/officeart/2005/8/layout/default#3"/>
    <dgm:cxn modelId="{205DDA4B-3D45-431B-956B-3FF11DB320EE}" srcId="{64500A7E-3E88-40EB-9C26-09C164D5F1BB}" destId="{3D60F854-58A7-48A5-A529-5D0A81130D85}" srcOrd="3" destOrd="0" parTransId="{57AF9A1A-D803-441E-BD7A-A090BDE79722}" sibTransId="{7D670760-C7AF-4C8A-A29D-8ED8E47EE4F6}"/>
    <dgm:cxn modelId="{766A52B6-36C8-4B8C-8E69-155747149FCD}" type="presOf" srcId="{64500A7E-3E88-40EB-9C26-09C164D5F1BB}" destId="{F0C9ACD4-E7BE-40E0-9773-6ED9A3B44614}" srcOrd="0" destOrd="0" presId="urn:microsoft.com/office/officeart/2005/8/layout/default#3"/>
    <dgm:cxn modelId="{98501B3E-5FE0-4A0B-B401-109949E58511}" srcId="{64500A7E-3E88-40EB-9C26-09C164D5F1BB}" destId="{2606765A-6E21-4E34-9AD8-3692F844079F}" srcOrd="1" destOrd="0" parTransId="{DD00213E-3A0E-4806-A672-C61BE4BAA290}" sibTransId="{DA2B26ED-D5D5-4565-B4AB-7ABC3887BAFF}"/>
    <dgm:cxn modelId="{F6E8AF27-D4F5-4762-82EA-967333346B13}" srcId="{64500A7E-3E88-40EB-9C26-09C164D5F1BB}" destId="{000C4BA5-975B-4A11-9E77-4FE54CF0D188}" srcOrd="0" destOrd="0" parTransId="{8667EB62-57B4-46F6-86DA-0D22AD5FF3B9}" sibTransId="{4C524308-3997-4CEE-8E14-F71652238130}"/>
    <dgm:cxn modelId="{7B4C1369-CE15-411E-BF11-D469164D4B3C}" type="presOf" srcId="{FA002D9C-0F83-4D3F-B8BA-4B33245333C8}" destId="{8AEEDCC4-DDC2-4692-8CD8-AC3C6832FB34}" srcOrd="0" destOrd="0" presId="urn:microsoft.com/office/officeart/2005/8/layout/default#3"/>
    <dgm:cxn modelId="{E90ACAC7-4B0C-4907-A4FB-1F815C8B39AF}" type="presOf" srcId="{2606765A-6E21-4E34-9AD8-3692F844079F}" destId="{BBB11A0D-926D-44A2-BBBD-1076036C75B1}" srcOrd="0" destOrd="0" presId="urn:microsoft.com/office/officeart/2005/8/layout/default#3"/>
    <dgm:cxn modelId="{D9A87E3E-2D07-4B2A-BC28-E998BD5E5564}" srcId="{64500A7E-3E88-40EB-9C26-09C164D5F1BB}" destId="{FA002D9C-0F83-4D3F-B8BA-4B33245333C8}" srcOrd="2" destOrd="0" parTransId="{F9027911-BB7D-45BB-94EC-3CE68912D319}" sibTransId="{503612C8-5F11-4849-A5D7-966DDF8D448D}"/>
    <dgm:cxn modelId="{36C2B21E-F64C-46DA-B312-1C92D5606903}" type="presParOf" srcId="{F0C9ACD4-E7BE-40E0-9773-6ED9A3B44614}" destId="{49CDD3C4-E5BD-4A93-B565-62BE7C39E61B}" srcOrd="0" destOrd="0" presId="urn:microsoft.com/office/officeart/2005/8/layout/default#3"/>
    <dgm:cxn modelId="{FD1E761D-8469-48E3-AD17-F2759C43754F}" type="presParOf" srcId="{F0C9ACD4-E7BE-40E0-9773-6ED9A3B44614}" destId="{8D546AB6-3411-4D55-B921-ED742012994F}" srcOrd="1" destOrd="0" presId="urn:microsoft.com/office/officeart/2005/8/layout/default#3"/>
    <dgm:cxn modelId="{EF3E0E8C-C6B5-461C-ADFB-865E1443211F}" type="presParOf" srcId="{F0C9ACD4-E7BE-40E0-9773-6ED9A3B44614}" destId="{BBB11A0D-926D-44A2-BBBD-1076036C75B1}" srcOrd="2" destOrd="0" presId="urn:microsoft.com/office/officeart/2005/8/layout/default#3"/>
    <dgm:cxn modelId="{D78EE3E0-9B8B-4256-8C7A-DD3888263C36}" type="presParOf" srcId="{F0C9ACD4-E7BE-40E0-9773-6ED9A3B44614}" destId="{C1D9D8BC-DA6B-40BB-ADC8-74235D7899FF}" srcOrd="3" destOrd="0" presId="urn:microsoft.com/office/officeart/2005/8/layout/default#3"/>
    <dgm:cxn modelId="{BA50641D-449D-494E-8564-08D7B5B13435}" type="presParOf" srcId="{F0C9ACD4-E7BE-40E0-9773-6ED9A3B44614}" destId="{8AEEDCC4-DDC2-4692-8CD8-AC3C6832FB34}" srcOrd="4" destOrd="0" presId="urn:microsoft.com/office/officeart/2005/8/layout/default#3"/>
    <dgm:cxn modelId="{4E55B22E-4E27-4288-A578-D590F2E6A34A}" type="presParOf" srcId="{F0C9ACD4-E7BE-40E0-9773-6ED9A3B44614}" destId="{A6419602-73C9-49A8-BAA2-02278A4E66D5}" srcOrd="5" destOrd="0" presId="urn:microsoft.com/office/officeart/2005/8/layout/default#3"/>
    <dgm:cxn modelId="{9D284C89-7428-4041-B0CD-3618B173FA59}" type="presParOf" srcId="{F0C9ACD4-E7BE-40E0-9773-6ED9A3B44614}" destId="{7DCB18CC-64B2-4155-954F-0D187BC96C42}" srcOrd="6" destOrd="0" presId="urn:microsoft.com/office/officeart/2005/8/layout/defaul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45118-B4F4-4D18-816B-49FF98F1436A}">
      <dsp:nvSpPr>
        <dsp:cNvPr id="0" name=""/>
        <dsp:cNvSpPr/>
      </dsp:nvSpPr>
      <dsp:spPr>
        <a:xfrm>
          <a:off x="3413760" y="576"/>
          <a:ext cx="5120640" cy="2249165"/>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latin typeface="Calibri" pitchFamily="34" charset="0"/>
            </a:rPr>
            <a:t>It encloses statements that might generate exceptions. </a:t>
          </a:r>
          <a:endParaRPr lang="en-US" sz="1600" kern="1200" dirty="0"/>
        </a:p>
        <a:p>
          <a:pPr marL="171450" lvl="1" indent="-171450" algn="l" defTabSz="711200">
            <a:lnSpc>
              <a:spcPct val="90000"/>
            </a:lnSpc>
            <a:spcBef>
              <a:spcPct val="0"/>
            </a:spcBef>
            <a:spcAft>
              <a:spcPct val="15000"/>
            </a:spcAft>
            <a:buChar char="••"/>
          </a:pPr>
          <a:r>
            <a:rPr lang="en-US" sz="1600" kern="1200" dirty="0" smtClean="0">
              <a:latin typeface="Calibri" pitchFamily="34" charset="0"/>
            </a:rPr>
            <a:t>When these exceptions are thrown, the required actions are performed using the </a:t>
          </a:r>
          <a:r>
            <a:rPr lang="en-US" sz="1600" kern="1200" dirty="0" smtClean="0">
              <a:latin typeface="Courier New" pitchFamily="49" charset="0"/>
              <a:cs typeface="Courier New" pitchFamily="49" charset="0"/>
            </a:rPr>
            <a:t>catch</a:t>
          </a:r>
          <a:r>
            <a:rPr lang="en-US" sz="1600" kern="1200" dirty="0" smtClean="0">
              <a:latin typeface="Calibri" pitchFamily="34" charset="0"/>
            </a:rPr>
            <a:t> block.</a:t>
          </a:r>
          <a:endParaRPr lang="en-US" sz="1600" kern="1200" dirty="0"/>
        </a:p>
      </dsp:txBody>
      <dsp:txXfrm>
        <a:off x="3413760" y="281722"/>
        <a:ext cx="4277203" cy="1686873"/>
      </dsp:txXfrm>
    </dsp:sp>
    <dsp:sp modelId="{6927D8E2-1060-4CE8-AB56-7DF07E56456F}">
      <dsp:nvSpPr>
        <dsp:cNvPr id="0" name=""/>
        <dsp:cNvSpPr/>
      </dsp:nvSpPr>
      <dsp:spPr>
        <a:xfrm>
          <a:off x="0" y="29523"/>
          <a:ext cx="3413760" cy="224916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Calibri" panose="020F0502020204030204" pitchFamily="34" charset="0"/>
              <a:cs typeface="Courier New" pitchFamily="49" charset="0"/>
            </a:rPr>
            <a:t>The </a:t>
          </a:r>
          <a:r>
            <a:rPr lang="en-US" sz="2800" kern="1200" dirty="0" smtClean="0">
              <a:latin typeface="Courier New" pitchFamily="49" charset="0"/>
              <a:cs typeface="Courier New" pitchFamily="49" charset="0"/>
            </a:rPr>
            <a:t>try</a:t>
          </a:r>
          <a:r>
            <a:rPr lang="en-US" sz="2800" kern="1200" dirty="0" smtClean="0">
              <a:latin typeface="Calibri" pitchFamily="34" charset="0"/>
            </a:rPr>
            <a:t> block </a:t>
          </a:r>
          <a:endParaRPr lang="en-US" sz="2800" kern="1200" dirty="0"/>
        </a:p>
      </dsp:txBody>
      <dsp:txXfrm>
        <a:off x="109795" y="139318"/>
        <a:ext cx="3194170" cy="2029575"/>
      </dsp:txXfrm>
    </dsp:sp>
    <dsp:sp modelId="{BEF916C8-86C1-431A-BB87-8E881E38EA1D}">
      <dsp:nvSpPr>
        <dsp:cNvPr id="0" name=""/>
        <dsp:cNvSpPr/>
      </dsp:nvSpPr>
      <dsp:spPr>
        <a:xfrm>
          <a:off x="3413760" y="2474658"/>
          <a:ext cx="5120640" cy="2249165"/>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Calibri" pitchFamily="34" charset="0"/>
            </a:rPr>
            <a:t>It consists of the appropriate error-handlers that handle exceptions.</a:t>
          </a:r>
          <a:endParaRPr lang="en-US" sz="1400" kern="1200" dirty="0"/>
        </a:p>
        <a:p>
          <a:pPr marL="114300" lvl="1" indent="-114300" algn="l" defTabSz="622300">
            <a:lnSpc>
              <a:spcPct val="90000"/>
            </a:lnSpc>
            <a:spcBef>
              <a:spcPct val="0"/>
            </a:spcBef>
            <a:spcAft>
              <a:spcPct val="15000"/>
            </a:spcAft>
            <a:buChar char="••"/>
          </a:pPr>
          <a:r>
            <a:rPr lang="en-US" sz="1400" kern="1200" dirty="0" smtClean="0">
              <a:latin typeface="Calibri" pitchFamily="34" charset="0"/>
            </a:rPr>
            <a:t>If the </a:t>
          </a:r>
          <a:r>
            <a:rPr lang="en-US" sz="1400" kern="1200" dirty="0" smtClean="0">
              <a:latin typeface="Courier New" pitchFamily="49" charset="0"/>
              <a:cs typeface="Courier New" pitchFamily="49" charset="0"/>
            </a:rPr>
            <a:t>catch</a:t>
          </a:r>
          <a:r>
            <a:rPr lang="en-US" sz="1400" kern="1200" dirty="0" smtClean="0">
              <a:latin typeface="Calibri" pitchFamily="34" charset="0"/>
            </a:rPr>
            <a:t> block does not contain any parameter, it can </a:t>
          </a:r>
          <a:r>
            <a:rPr lang="en-US" sz="1400" kern="1200" dirty="0" smtClean="0">
              <a:latin typeface="Courier New" pitchFamily="49" charset="0"/>
              <a:cs typeface="Courier New" pitchFamily="49" charset="0"/>
            </a:rPr>
            <a:t>catch</a:t>
          </a:r>
          <a:r>
            <a:rPr lang="en-US" sz="1400" kern="1200" dirty="0" smtClean="0">
              <a:latin typeface="Calibri" pitchFamily="34" charset="0"/>
            </a:rPr>
            <a:t> any type of exception. </a:t>
          </a:r>
          <a:endParaRPr lang="en-US" sz="1400" kern="1200" dirty="0"/>
        </a:p>
        <a:p>
          <a:pPr marL="114300" lvl="1" indent="-114300" algn="l" defTabSz="622300">
            <a:lnSpc>
              <a:spcPct val="90000"/>
            </a:lnSpc>
            <a:spcBef>
              <a:spcPct val="0"/>
            </a:spcBef>
            <a:spcAft>
              <a:spcPct val="15000"/>
            </a:spcAft>
            <a:buChar char="••"/>
          </a:pPr>
          <a:r>
            <a:rPr lang="en-US" sz="1400" kern="1200" dirty="0" smtClean="0">
              <a:latin typeface="Calibri" pitchFamily="34" charset="0"/>
            </a:rPr>
            <a:t>The </a:t>
          </a:r>
          <a:r>
            <a:rPr lang="en-US" sz="1400" kern="1200" dirty="0" smtClean="0">
              <a:latin typeface="Courier New" pitchFamily="49" charset="0"/>
              <a:cs typeface="Courier New" pitchFamily="49" charset="0"/>
            </a:rPr>
            <a:t>catch</a:t>
          </a:r>
          <a:r>
            <a:rPr lang="en-US" sz="1400" kern="1200" dirty="0" smtClean="0">
              <a:latin typeface="Calibri" pitchFamily="34" charset="0"/>
            </a:rPr>
            <a:t> block follows the </a:t>
          </a:r>
          <a:r>
            <a:rPr lang="en-US" sz="1400" kern="1200" dirty="0" smtClean="0">
              <a:latin typeface="Courier New" pitchFamily="49" charset="0"/>
              <a:cs typeface="Courier New" pitchFamily="49" charset="0"/>
            </a:rPr>
            <a:t>try</a:t>
          </a:r>
          <a:r>
            <a:rPr lang="en-US" sz="1400" kern="1200" dirty="0" smtClean="0">
              <a:cs typeface="Courier New" pitchFamily="49" charset="0"/>
            </a:rPr>
            <a:t> </a:t>
          </a:r>
          <a:r>
            <a:rPr lang="en-US" sz="1400" kern="1200" dirty="0" smtClean="0">
              <a:latin typeface="Calibri" pitchFamily="34" charset="0"/>
            </a:rPr>
            <a:t>block and may or may not contain parameters.</a:t>
          </a:r>
          <a:endParaRPr lang="en-US" sz="1400" kern="1200" dirty="0"/>
        </a:p>
        <a:p>
          <a:pPr marL="114300" lvl="1" indent="-114300" algn="l" defTabSz="622300">
            <a:lnSpc>
              <a:spcPct val="90000"/>
            </a:lnSpc>
            <a:spcBef>
              <a:spcPct val="0"/>
            </a:spcBef>
            <a:spcAft>
              <a:spcPct val="15000"/>
            </a:spcAft>
            <a:buChar char="••"/>
          </a:pPr>
          <a:r>
            <a:rPr lang="en-US" sz="1400" kern="1200" dirty="0" smtClean="0">
              <a:latin typeface="Calibri" pitchFamily="34" charset="0"/>
            </a:rPr>
            <a:t>If the </a:t>
          </a:r>
          <a:r>
            <a:rPr lang="en-US" sz="1400" kern="1200" dirty="0" smtClean="0">
              <a:latin typeface="Courier New" pitchFamily="49" charset="0"/>
              <a:cs typeface="Courier New" pitchFamily="49" charset="0"/>
            </a:rPr>
            <a:t>catch</a:t>
          </a:r>
          <a:r>
            <a:rPr lang="en-US" sz="1400" kern="1200" dirty="0" smtClean="0">
              <a:latin typeface="Calibri" pitchFamily="34" charset="0"/>
            </a:rPr>
            <a:t> block contains a parameter, it catches the type of exception specified by the parameter.</a:t>
          </a:r>
          <a:endParaRPr lang="en-US" sz="1400" kern="1200" dirty="0"/>
        </a:p>
      </dsp:txBody>
      <dsp:txXfrm>
        <a:off x="3413760" y="2755804"/>
        <a:ext cx="4277203" cy="1686873"/>
      </dsp:txXfrm>
    </dsp:sp>
    <dsp:sp modelId="{BA5F10EB-DC53-4096-ABFA-315CDA2D49DD}">
      <dsp:nvSpPr>
        <dsp:cNvPr id="0" name=""/>
        <dsp:cNvSpPr/>
      </dsp:nvSpPr>
      <dsp:spPr>
        <a:xfrm>
          <a:off x="0" y="2474658"/>
          <a:ext cx="3413760" cy="224916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latin typeface="Calibri" panose="020F0502020204030204" pitchFamily="34" charset="0"/>
              <a:cs typeface="Courier New" pitchFamily="49" charset="0"/>
            </a:rPr>
            <a:t>The </a:t>
          </a:r>
          <a:r>
            <a:rPr lang="en-US" sz="2800" kern="1200" dirty="0" smtClean="0">
              <a:latin typeface="Courier New" pitchFamily="49" charset="0"/>
              <a:cs typeface="Courier New" pitchFamily="49" charset="0"/>
            </a:rPr>
            <a:t>catch</a:t>
          </a:r>
          <a:r>
            <a:rPr lang="en-US" sz="2800" kern="1200" dirty="0" smtClean="0">
              <a:latin typeface="Calibri" pitchFamily="34" charset="0"/>
            </a:rPr>
            <a:t> block</a:t>
          </a:r>
          <a:endParaRPr lang="en-US" sz="2800" kern="1200" dirty="0"/>
        </a:p>
      </dsp:txBody>
      <dsp:txXfrm>
        <a:off x="109795" y="2584453"/>
        <a:ext cx="3194170" cy="2029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9B062-8FD6-40B0-BA26-82DB0A82DAF0}">
      <dsp:nvSpPr>
        <dsp:cNvPr id="0" name=""/>
        <dsp:cNvSpPr/>
      </dsp:nvSpPr>
      <dsp:spPr>
        <a:xfrm>
          <a:off x="1062178" y="1041"/>
          <a:ext cx="2399258" cy="143955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It can handle all types of exceptions.</a:t>
          </a:r>
          <a:endParaRPr lang="en-US" sz="1600" kern="1200" dirty="0"/>
        </a:p>
      </dsp:txBody>
      <dsp:txXfrm>
        <a:off x="1062178" y="1041"/>
        <a:ext cx="2399258" cy="1439554"/>
      </dsp:txXfrm>
    </dsp:sp>
    <dsp:sp modelId="{71FB175C-32C0-4173-8BA7-3274B47950C4}">
      <dsp:nvSpPr>
        <dsp:cNvPr id="0" name=""/>
        <dsp:cNvSpPr/>
      </dsp:nvSpPr>
      <dsp:spPr>
        <a:xfrm>
          <a:off x="3701362" y="1041"/>
          <a:ext cx="2399258" cy="1439554"/>
        </a:xfrm>
        <a:prstGeom prst="rect">
          <a:avLst/>
        </a:prstGeom>
        <a:solidFill>
          <a:schemeClr val="accent4">
            <a:hueOff val="2598923"/>
            <a:satOff val="-11992"/>
            <a:lumOff val="4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However, the type of exception that the </a:t>
          </a:r>
          <a:r>
            <a:rPr lang="en-US" sz="1600" kern="1200" dirty="0" smtClean="0">
              <a:latin typeface="Courier New" pitchFamily="49" charset="0"/>
              <a:cs typeface="Courier New" pitchFamily="49" charset="0"/>
            </a:rPr>
            <a:t>catch</a:t>
          </a:r>
          <a:r>
            <a:rPr lang="en-US" sz="1600" kern="1200" dirty="0" smtClean="0">
              <a:latin typeface="Calibri" pitchFamily="34" charset="0"/>
            </a:rPr>
            <a:t> block handles depends on the specified exception class.</a:t>
          </a:r>
          <a:endParaRPr lang="en-US" sz="1600" kern="1200" dirty="0"/>
        </a:p>
      </dsp:txBody>
      <dsp:txXfrm>
        <a:off x="3701362" y="1041"/>
        <a:ext cx="2399258" cy="1439554"/>
      </dsp:txXfrm>
    </dsp:sp>
    <dsp:sp modelId="{DC46CD41-5B1F-4857-8687-5064965E6CFB}">
      <dsp:nvSpPr>
        <dsp:cNvPr id="0" name=""/>
        <dsp:cNvSpPr/>
      </dsp:nvSpPr>
      <dsp:spPr>
        <a:xfrm>
          <a:off x="1062178" y="1680522"/>
          <a:ext cx="2399258" cy="1439554"/>
        </a:xfrm>
        <a:prstGeom prst="rect">
          <a:avLst/>
        </a:prstGeom>
        <a:solidFill>
          <a:schemeClr val="accent4">
            <a:hueOff val="5197846"/>
            <a:satOff val="-23984"/>
            <a:lumOff val="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You can create a</a:t>
          </a:r>
          <a:r>
            <a:rPr lang="en-US" sz="1600" kern="1200" dirty="0" smtClean="0">
              <a:cs typeface="Courier New" pitchFamily="49" charset="0"/>
            </a:rPr>
            <a:t> </a:t>
          </a:r>
          <a:r>
            <a:rPr lang="en-US" sz="1600" kern="1200" dirty="0" smtClean="0">
              <a:latin typeface="Courier New" pitchFamily="49" charset="0"/>
              <a:cs typeface="Courier New" pitchFamily="49" charset="0"/>
            </a:rPr>
            <a:t>catch</a:t>
          </a:r>
          <a:r>
            <a:rPr lang="en-US" sz="1600" kern="1200" dirty="0" smtClean="0">
              <a:cs typeface="Courier New" pitchFamily="49" charset="0"/>
            </a:rPr>
            <a:t> </a:t>
          </a:r>
          <a:r>
            <a:rPr lang="en-US" sz="1600" kern="1200" dirty="0" smtClean="0">
              <a:latin typeface="Calibri" pitchFamily="34" charset="0"/>
            </a:rPr>
            <a:t>block with the base class </a:t>
          </a:r>
          <a:r>
            <a:rPr lang="en-US" sz="1600" kern="1200" dirty="0" smtClean="0">
              <a:latin typeface="Courier New" pitchFamily="49" charset="0"/>
              <a:cs typeface="Courier New" pitchFamily="49" charset="0"/>
            </a:rPr>
            <a:t>Exception</a:t>
          </a:r>
          <a:r>
            <a:rPr lang="en-US" sz="1600" kern="1200" dirty="0" smtClean="0">
              <a:cs typeface="Courier New" pitchFamily="49" charset="0"/>
            </a:rPr>
            <a:t> </a:t>
          </a:r>
          <a:r>
            <a:rPr lang="en-US" sz="1600" kern="1200" dirty="0" smtClean="0">
              <a:latin typeface="Calibri" pitchFamily="34" charset="0"/>
            </a:rPr>
            <a:t>that are referred to as general </a:t>
          </a:r>
          <a:r>
            <a:rPr lang="en-US" sz="1600" kern="1200" dirty="0" smtClean="0">
              <a:latin typeface="Courier New" pitchFamily="49" charset="0"/>
              <a:cs typeface="Courier New" pitchFamily="49" charset="0"/>
            </a:rPr>
            <a:t>catch</a:t>
          </a:r>
          <a:r>
            <a:rPr lang="en-US" sz="1600" kern="1200" dirty="0" smtClean="0">
              <a:latin typeface="Calibri" pitchFamily="34" charset="0"/>
            </a:rPr>
            <a:t> blocks.</a:t>
          </a:r>
          <a:endParaRPr lang="en-US" sz="1600" kern="1200" dirty="0"/>
        </a:p>
      </dsp:txBody>
      <dsp:txXfrm>
        <a:off x="1062178" y="1680522"/>
        <a:ext cx="2399258" cy="1439554"/>
      </dsp:txXfrm>
    </dsp:sp>
    <dsp:sp modelId="{3E511E65-E8D4-413C-9D5E-FFFCE6A3B6FD}">
      <dsp:nvSpPr>
        <dsp:cNvPr id="0" name=""/>
        <dsp:cNvSpPr/>
      </dsp:nvSpPr>
      <dsp:spPr>
        <a:xfrm>
          <a:off x="3701362" y="1680522"/>
          <a:ext cx="2399258" cy="1439554"/>
        </a:xfrm>
        <a:prstGeom prst="rect">
          <a:avLst/>
        </a:prstGeom>
        <a:solidFill>
          <a:schemeClr val="accent4">
            <a:hueOff val="7796769"/>
            <a:satOff val="-35976"/>
            <a:lumOff val="13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A general </a:t>
          </a:r>
          <a:r>
            <a:rPr lang="en-US" sz="1600" kern="1200" dirty="0" smtClean="0">
              <a:latin typeface="Courier New" pitchFamily="49" charset="0"/>
              <a:cs typeface="Courier New" pitchFamily="49" charset="0"/>
            </a:rPr>
            <a:t>catch</a:t>
          </a:r>
          <a:r>
            <a:rPr lang="en-US" sz="1600" kern="1200" dirty="0" smtClean="0">
              <a:latin typeface="Calibri" pitchFamily="34" charset="0"/>
            </a:rPr>
            <a:t> block can handle all types of exceptions.  </a:t>
          </a:r>
          <a:endParaRPr lang="en-US" sz="1600" kern="1200" dirty="0"/>
        </a:p>
      </dsp:txBody>
      <dsp:txXfrm>
        <a:off x="3701362" y="1680522"/>
        <a:ext cx="2399258" cy="1439554"/>
      </dsp:txXfrm>
    </dsp:sp>
    <dsp:sp modelId="{A68946C4-2BF6-4DD3-878A-13A8F5FFFBF8}">
      <dsp:nvSpPr>
        <dsp:cNvPr id="0" name=""/>
        <dsp:cNvSpPr/>
      </dsp:nvSpPr>
      <dsp:spPr>
        <a:xfrm>
          <a:off x="1848343" y="3360003"/>
          <a:ext cx="3466112" cy="1439554"/>
        </a:xfrm>
        <a:prstGeom prst="rect">
          <a:avLst/>
        </a:prstGeom>
        <a:solidFill>
          <a:schemeClr val="accent4">
            <a:hueOff val="10395692"/>
            <a:satOff val="-47968"/>
            <a:lumOff val="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Calibri" pitchFamily="34" charset="0"/>
            </a:rPr>
            <a:t>However, one disadvantage of the general </a:t>
          </a:r>
          <a:r>
            <a:rPr lang="en-US" sz="1600" kern="1200" dirty="0" smtClean="0">
              <a:latin typeface="Courier New" pitchFamily="49" charset="0"/>
              <a:cs typeface="Courier New" pitchFamily="49" charset="0"/>
            </a:rPr>
            <a:t>catch</a:t>
          </a:r>
          <a:r>
            <a:rPr lang="en-US" sz="1600" kern="1200" dirty="0" smtClean="0">
              <a:cs typeface="Courier New" pitchFamily="49" charset="0"/>
            </a:rPr>
            <a:t> </a:t>
          </a:r>
          <a:r>
            <a:rPr lang="en-US" sz="1600" kern="1200" dirty="0" smtClean="0">
              <a:latin typeface="Calibri" pitchFamily="34" charset="0"/>
            </a:rPr>
            <a:t>block is that there is no instance of the exception and thus, you cannot know what appropriate action must be performed for handling the exception.</a:t>
          </a:r>
          <a:endParaRPr lang="en-US" sz="1600" kern="1200" dirty="0"/>
        </a:p>
      </dsp:txBody>
      <dsp:txXfrm>
        <a:off x="1848343" y="3360003"/>
        <a:ext cx="3466112" cy="1439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66D98-F8BA-4FA6-8644-94212A9C4CD2}">
      <dsp:nvSpPr>
        <dsp:cNvPr id="0" name=""/>
        <dsp:cNvSpPr/>
      </dsp:nvSpPr>
      <dsp:spPr>
        <a:xfrm>
          <a:off x="0" y="263128"/>
          <a:ext cx="2643187" cy="1585912"/>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rPr>
            <a:t>The nested </a:t>
          </a:r>
          <a:r>
            <a:rPr lang="en-US" sz="1800" kern="1200" dirty="0" smtClean="0">
              <a:cs typeface="Courier New" pitchFamily="49" charset="0"/>
            </a:rPr>
            <a:t>try</a:t>
          </a:r>
          <a:r>
            <a:rPr lang="en-US" sz="1800" kern="1200" dirty="0" smtClean="0">
              <a:latin typeface="Calibri" pitchFamily="34" charset="0"/>
            </a:rPr>
            <a:t> block consists of multiple </a:t>
          </a:r>
          <a:r>
            <a:rPr lang="en-US" sz="1800" kern="1200" dirty="0" smtClean="0">
              <a:latin typeface="Courier New" panose="02070309020205020404" pitchFamily="49" charset="0"/>
              <a:cs typeface="Courier New" panose="02070309020205020404" pitchFamily="49" charset="0"/>
            </a:rPr>
            <a:t>try-catch</a:t>
          </a:r>
          <a:r>
            <a:rPr lang="en-US" sz="1800" kern="1200" dirty="0" smtClean="0">
              <a:latin typeface="Calibri" pitchFamily="34" charset="0"/>
            </a:rPr>
            <a:t> constructs that starts with a </a:t>
          </a:r>
          <a:r>
            <a:rPr lang="en-US" sz="1800" kern="1200" dirty="0" smtClean="0">
              <a:latin typeface="Courier New" panose="02070309020205020404" pitchFamily="49" charset="0"/>
              <a:cs typeface="Courier New" panose="02070309020205020404" pitchFamily="49" charset="0"/>
            </a:rPr>
            <a:t>try</a:t>
          </a:r>
          <a:r>
            <a:rPr lang="en-US" sz="1800" kern="1200" dirty="0" smtClean="0">
              <a:latin typeface="Calibri" pitchFamily="34" charset="0"/>
            </a:rPr>
            <a:t> block, which is called the outer </a:t>
          </a:r>
          <a:r>
            <a:rPr lang="en-US" sz="1800" kern="1200" dirty="0" smtClean="0">
              <a:latin typeface="Courier New" panose="02070309020205020404" pitchFamily="49" charset="0"/>
              <a:cs typeface="Courier New" panose="02070309020205020404" pitchFamily="49" charset="0"/>
            </a:rPr>
            <a:t>try</a:t>
          </a:r>
          <a:r>
            <a:rPr lang="en-US" sz="1800" kern="1200" dirty="0" smtClean="0">
              <a:latin typeface="Calibri" pitchFamily="34" charset="0"/>
            </a:rPr>
            <a:t> block.</a:t>
          </a:r>
          <a:endParaRPr lang="en-US" sz="1800" kern="1200" dirty="0"/>
        </a:p>
      </dsp:txBody>
      <dsp:txXfrm>
        <a:off x="0" y="263128"/>
        <a:ext cx="2643187" cy="1585912"/>
      </dsp:txXfrm>
    </dsp:sp>
    <dsp:sp modelId="{616FF26D-636B-4949-A21D-9350D8813734}">
      <dsp:nvSpPr>
        <dsp:cNvPr id="0" name=""/>
        <dsp:cNvSpPr/>
      </dsp:nvSpPr>
      <dsp:spPr>
        <a:xfrm>
          <a:off x="2907506" y="263128"/>
          <a:ext cx="2643187" cy="158591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rPr>
            <a:t>This outer </a:t>
          </a:r>
          <a:r>
            <a:rPr lang="en-US" sz="1800" kern="1200" dirty="0" smtClean="0">
              <a:latin typeface="Courier New" panose="02070309020205020404" pitchFamily="49" charset="0"/>
              <a:cs typeface="Courier New" panose="02070309020205020404" pitchFamily="49" charset="0"/>
            </a:rPr>
            <a:t>try</a:t>
          </a:r>
          <a:r>
            <a:rPr lang="en-US" sz="1800" kern="1200" dirty="0" smtClean="0">
              <a:latin typeface="Calibri" pitchFamily="34" charset="0"/>
            </a:rPr>
            <a:t> block contains multiple </a:t>
          </a:r>
          <a:r>
            <a:rPr lang="en-US" sz="1800" kern="1200" dirty="0" smtClean="0">
              <a:latin typeface="Courier New" panose="02070309020205020404" pitchFamily="49" charset="0"/>
              <a:cs typeface="Courier New" panose="02070309020205020404" pitchFamily="49" charset="0"/>
            </a:rPr>
            <a:t>try</a:t>
          </a:r>
          <a:r>
            <a:rPr lang="en-US" sz="1800" kern="1200" dirty="0" smtClean="0">
              <a:latin typeface="Calibri" pitchFamily="34" charset="0"/>
            </a:rPr>
            <a:t> blocks within it, which are called inner </a:t>
          </a:r>
          <a:r>
            <a:rPr lang="en-US" sz="1800" kern="1200" dirty="0" smtClean="0">
              <a:latin typeface="Courier New" panose="02070309020205020404" pitchFamily="49" charset="0"/>
              <a:cs typeface="Courier New" panose="02070309020205020404" pitchFamily="49" charset="0"/>
            </a:rPr>
            <a:t>try</a:t>
          </a:r>
          <a:r>
            <a:rPr lang="en-US" sz="1800" kern="1200" dirty="0" smtClean="0">
              <a:latin typeface="Calibri" pitchFamily="34" charset="0"/>
            </a:rPr>
            <a:t> blocks.</a:t>
          </a:r>
          <a:endParaRPr lang="en-US" sz="1800" kern="1200" dirty="0"/>
        </a:p>
      </dsp:txBody>
      <dsp:txXfrm>
        <a:off x="2907506" y="263128"/>
        <a:ext cx="2643187" cy="1585912"/>
      </dsp:txXfrm>
    </dsp:sp>
    <dsp:sp modelId="{969D113B-B736-4834-A328-BA2E74D4D5BD}">
      <dsp:nvSpPr>
        <dsp:cNvPr id="0" name=""/>
        <dsp:cNvSpPr/>
      </dsp:nvSpPr>
      <dsp:spPr>
        <a:xfrm>
          <a:off x="5815012" y="263128"/>
          <a:ext cx="2643187" cy="158591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rPr>
            <a:t>If an exception is thrown by a nested </a:t>
          </a:r>
          <a:r>
            <a:rPr lang="en-US" sz="1800" kern="1200" dirty="0" smtClean="0">
              <a:latin typeface="Courier New" panose="02070309020205020404" pitchFamily="49" charset="0"/>
              <a:cs typeface="Courier New" panose="02070309020205020404" pitchFamily="49" charset="0"/>
            </a:rPr>
            <a:t>try</a:t>
          </a:r>
          <a:r>
            <a:rPr lang="en-US" sz="1800" kern="1200" dirty="0" smtClean="0">
              <a:latin typeface="Calibri" pitchFamily="34" charset="0"/>
            </a:rPr>
            <a:t> block, the control passes to its corresponding nested </a:t>
          </a:r>
          <a:r>
            <a:rPr lang="en-US" sz="1800" kern="1200" dirty="0" smtClean="0">
              <a:latin typeface="Courier New" panose="02070309020205020404" pitchFamily="49" charset="0"/>
              <a:cs typeface="Courier New" panose="02070309020205020404" pitchFamily="49" charset="0"/>
            </a:rPr>
            <a:t>catch</a:t>
          </a:r>
          <a:r>
            <a:rPr lang="en-US" sz="1800" kern="1200" dirty="0" smtClean="0">
              <a:latin typeface="Calibri" pitchFamily="34" charset="0"/>
            </a:rPr>
            <a:t> block.</a:t>
          </a:r>
          <a:endParaRPr lang="en-US" sz="1800" kern="1200" dirty="0"/>
        </a:p>
      </dsp:txBody>
      <dsp:txXfrm>
        <a:off x="5815012" y="263128"/>
        <a:ext cx="2643187" cy="1585912"/>
      </dsp:txXfrm>
    </dsp:sp>
    <dsp:sp modelId="{85E1AF06-749A-46C3-B9F9-BF73C6CF7CEE}">
      <dsp:nvSpPr>
        <dsp:cNvPr id="0" name=""/>
        <dsp:cNvSpPr/>
      </dsp:nvSpPr>
      <dsp:spPr>
        <a:xfrm>
          <a:off x="1066803" y="2133603"/>
          <a:ext cx="3417086" cy="1545424"/>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rPr>
            <a:t>Consider an outer </a:t>
          </a:r>
          <a:r>
            <a:rPr lang="en-US" sz="1800" kern="1200" dirty="0" smtClean="0">
              <a:latin typeface="Courier New" panose="02070309020205020404" pitchFamily="49" charset="0"/>
              <a:cs typeface="Courier New" panose="02070309020205020404" pitchFamily="49" charset="0"/>
            </a:rPr>
            <a:t>try</a:t>
          </a:r>
          <a:r>
            <a:rPr lang="en-US" sz="1800" kern="1200" dirty="0" smtClean="0">
              <a:cs typeface="Courier New" pitchFamily="49" charset="0"/>
            </a:rPr>
            <a:t> </a:t>
          </a:r>
          <a:r>
            <a:rPr lang="en-US" sz="1800" kern="1200" dirty="0" smtClean="0">
              <a:latin typeface="Calibri" pitchFamily="34" charset="0"/>
            </a:rPr>
            <a:t>block containing a nested </a:t>
          </a:r>
          <a:r>
            <a:rPr lang="en-US" sz="1800" kern="1200" dirty="0" smtClean="0">
              <a:latin typeface="Courier New" panose="02070309020205020404" pitchFamily="49" charset="0"/>
              <a:cs typeface="Courier New" panose="02070309020205020404" pitchFamily="49" charset="0"/>
            </a:rPr>
            <a:t>try-catch-finally</a:t>
          </a:r>
          <a:r>
            <a:rPr lang="en-US" sz="1800" kern="1200" dirty="0" smtClean="0">
              <a:cs typeface="Courier New" pitchFamily="49" charset="0"/>
            </a:rPr>
            <a:t> </a:t>
          </a:r>
          <a:r>
            <a:rPr lang="en-US" sz="1800" kern="1200" dirty="0" smtClean="0">
              <a:latin typeface="Calibri" pitchFamily="34" charset="0"/>
            </a:rPr>
            <a:t>construct. If the inner </a:t>
          </a:r>
          <a:r>
            <a:rPr lang="en-US" sz="1800" kern="1200" dirty="0" smtClean="0">
              <a:latin typeface="Courier New" panose="02070309020205020404" pitchFamily="49" charset="0"/>
              <a:cs typeface="Courier New" panose="02070309020205020404" pitchFamily="49" charset="0"/>
            </a:rPr>
            <a:t>try</a:t>
          </a:r>
          <a:r>
            <a:rPr lang="en-US" sz="1800" kern="1200" dirty="0" smtClean="0">
              <a:latin typeface="Calibri" pitchFamily="34" charset="0"/>
            </a:rPr>
            <a:t> block throws an exception, control is passed to the inner </a:t>
          </a:r>
          <a:r>
            <a:rPr lang="en-US" sz="1800" kern="1200" dirty="0" smtClean="0">
              <a:latin typeface="Courier New" panose="02070309020205020404" pitchFamily="49" charset="0"/>
              <a:cs typeface="Courier New" panose="02070309020205020404" pitchFamily="49" charset="0"/>
            </a:rPr>
            <a:t>catch</a:t>
          </a:r>
          <a:r>
            <a:rPr lang="en-US" sz="1800" kern="1200" dirty="0" smtClean="0">
              <a:latin typeface="Calibri" pitchFamily="34" charset="0"/>
            </a:rPr>
            <a:t> block. </a:t>
          </a:r>
          <a:endParaRPr lang="en-US" sz="1800" kern="1200" dirty="0"/>
        </a:p>
      </dsp:txBody>
      <dsp:txXfrm>
        <a:off x="1066803" y="2133603"/>
        <a:ext cx="3417086" cy="1545424"/>
      </dsp:txXfrm>
    </dsp:sp>
    <dsp:sp modelId="{6F31ED52-6695-44F8-B78F-00F5DC26C864}">
      <dsp:nvSpPr>
        <dsp:cNvPr id="0" name=""/>
        <dsp:cNvSpPr/>
      </dsp:nvSpPr>
      <dsp:spPr>
        <a:xfrm>
          <a:off x="4748208" y="2113359"/>
          <a:ext cx="2643187" cy="158591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rPr>
            <a:t>However, if the inner </a:t>
          </a:r>
          <a:r>
            <a:rPr lang="en-US" sz="1800" kern="1200" dirty="0" smtClean="0">
              <a:latin typeface="Courier New" panose="02070309020205020404" pitchFamily="49" charset="0"/>
              <a:cs typeface="Courier New" panose="02070309020205020404" pitchFamily="49" charset="0"/>
            </a:rPr>
            <a:t>catch</a:t>
          </a:r>
          <a:r>
            <a:rPr lang="en-US" sz="1800" kern="1200" dirty="0" smtClean="0">
              <a:latin typeface="Calibri" pitchFamily="34" charset="0"/>
            </a:rPr>
            <a:t> block does not contain the appropriate error handler, the control is passed to the outer </a:t>
          </a:r>
          <a:r>
            <a:rPr lang="en-US" sz="1800" kern="1200" dirty="0" smtClean="0">
              <a:latin typeface="Courier New" panose="02070309020205020404" pitchFamily="49" charset="0"/>
              <a:cs typeface="Courier New" panose="02070309020205020404" pitchFamily="49" charset="0"/>
            </a:rPr>
            <a:t>catch</a:t>
          </a:r>
          <a:r>
            <a:rPr lang="en-US" sz="1800" kern="1200" dirty="0" smtClean="0">
              <a:cs typeface="Courier New" pitchFamily="49" charset="0"/>
            </a:rPr>
            <a:t> </a:t>
          </a:r>
          <a:r>
            <a:rPr lang="en-US" sz="1800" kern="1200" dirty="0" smtClean="0">
              <a:latin typeface="Calibri" pitchFamily="34" charset="0"/>
            </a:rPr>
            <a:t>block.</a:t>
          </a:r>
          <a:endParaRPr lang="en-US" sz="1800" kern="1200" dirty="0"/>
        </a:p>
      </dsp:txBody>
      <dsp:txXfrm>
        <a:off x="4748208" y="2113359"/>
        <a:ext cx="2643187" cy="15859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DD3C4-E5BD-4A93-B565-62BE7C39E61B}">
      <dsp:nvSpPr>
        <dsp:cNvPr id="0" name=""/>
        <dsp:cNvSpPr/>
      </dsp:nvSpPr>
      <dsp:spPr>
        <a:xfrm>
          <a:off x="818" y="160163"/>
          <a:ext cx="3192363" cy="191541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rPr>
            <a:t>They are user-defined exceptions that allow users to recognize the cause of unexpected events in specific programs and display custom messages.</a:t>
          </a:r>
          <a:endParaRPr lang="en-US" sz="1800" kern="1200" dirty="0"/>
        </a:p>
      </dsp:txBody>
      <dsp:txXfrm>
        <a:off x="818" y="160163"/>
        <a:ext cx="3192363" cy="1915417"/>
      </dsp:txXfrm>
    </dsp:sp>
    <dsp:sp modelId="{BBB11A0D-926D-44A2-BBBD-1076036C75B1}">
      <dsp:nvSpPr>
        <dsp:cNvPr id="0" name=""/>
        <dsp:cNvSpPr/>
      </dsp:nvSpPr>
      <dsp:spPr>
        <a:xfrm>
          <a:off x="3512418" y="160163"/>
          <a:ext cx="3192363" cy="1915417"/>
        </a:xfrm>
        <a:prstGeom prst="rect">
          <a:avLst/>
        </a:prstGeom>
        <a:solidFill>
          <a:schemeClr val="accent2">
            <a:hueOff val="-485121"/>
            <a:satOff val="-27976"/>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rPr>
            <a:t>Allows you to simplify and improve the process of error-handling in a program. </a:t>
          </a:r>
          <a:endParaRPr lang="en-US" sz="1800" kern="1200" dirty="0"/>
        </a:p>
      </dsp:txBody>
      <dsp:txXfrm>
        <a:off x="3512418" y="160163"/>
        <a:ext cx="3192363" cy="1915417"/>
      </dsp:txXfrm>
    </dsp:sp>
    <dsp:sp modelId="{8AEEDCC4-DDC2-4692-8CD8-AC3C6832FB34}">
      <dsp:nvSpPr>
        <dsp:cNvPr id="0" name=""/>
        <dsp:cNvSpPr/>
      </dsp:nvSpPr>
      <dsp:spPr>
        <a:xfrm>
          <a:off x="818" y="2394818"/>
          <a:ext cx="3192363" cy="1915417"/>
        </a:xfrm>
        <a:prstGeom prst="rect">
          <a:avLst/>
        </a:prstGeom>
        <a:solidFill>
          <a:schemeClr val="accent2">
            <a:hueOff val="-970242"/>
            <a:satOff val="-55952"/>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rPr>
            <a:t>Even though C# provides you with a rich set of exception classes, they do not address certain application-specific and system-specific constraints. To handle such constraints, you can define custom exceptions.</a:t>
          </a:r>
          <a:endParaRPr lang="en-US" sz="1800" kern="1200" dirty="0"/>
        </a:p>
      </dsp:txBody>
      <dsp:txXfrm>
        <a:off x="818" y="2394818"/>
        <a:ext cx="3192363" cy="1915417"/>
      </dsp:txXfrm>
    </dsp:sp>
    <dsp:sp modelId="{7DCB18CC-64B2-4155-954F-0D187BC96C42}">
      <dsp:nvSpPr>
        <dsp:cNvPr id="0" name=""/>
        <dsp:cNvSpPr/>
      </dsp:nvSpPr>
      <dsp:spPr>
        <a:xfrm>
          <a:off x="3512418" y="2394818"/>
          <a:ext cx="3192363" cy="1915417"/>
        </a:xfrm>
        <a:prstGeom prst="rect">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Calibri" pitchFamily="34" charset="0"/>
            </a:rPr>
            <a:t>Custom exceptions can be created to handle exceptions that are thrown by the </a:t>
          </a:r>
          <a:r>
            <a:rPr lang="en-US" sz="1800" kern="1200" dirty="0" smtClean="0">
              <a:latin typeface="Courier New" pitchFamily="49" charset="0"/>
              <a:cs typeface="Courier New" pitchFamily="49" charset="0"/>
            </a:rPr>
            <a:t>CLR</a:t>
          </a:r>
          <a:r>
            <a:rPr lang="en-US" sz="1800" kern="1200" dirty="0" smtClean="0">
              <a:latin typeface="Calibri" pitchFamily="34" charset="0"/>
            </a:rPr>
            <a:t> as well as those that are thrown by user applications.</a:t>
          </a:r>
          <a:endParaRPr lang="en-US" sz="1800" kern="1200" dirty="0"/>
        </a:p>
      </dsp:txBody>
      <dsp:txXfrm>
        <a:off x="3512418" y="2394818"/>
        <a:ext cx="3192363" cy="1915417"/>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125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381000" y="685800"/>
            <a:ext cx="6096000" cy="3429000"/>
          </a:xfrm>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60420"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6E6BF9E-C094-4DE6-9925-154237FE6007}" type="slidenum">
              <a:rPr lang="en-US" altLang="en-US" sz="1200">
                <a:latin typeface="Calibri" panose="020F0502020204030204" pitchFamily="34" charset="0"/>
              </a:rPr>
              <a:pPr/>
              <a:t>25</a:t>
            </a:fld>
            <a:endParaRPr lang="en-US" altLang="en-US" sz="1200">
              <a:latin typeface="Calibri" panose="020F0502020204030204" pitchFamily="34" charset="0"/>
            </a:endParaRPr>
          </a:p>
        </p:txBody>
      </p:sp>
    </p:spTree>
    <p:extLst>
      <p:ext uri="{BB962C8B-B14F-4D97-AF65-F5344CB8AC3E}">
        <p14:creationId xmlns:p14="http://schemas.microsoft.com/office/powerpoint/2010/main" val="1393338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381000" y="685800"/>
            <a:ext cx="6096000" cy="3429000"/>
          </a:xfrm>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61444" name="Slide Number Placeholder 3"/>
          <p:cNvSpPr>
            <a:spLocks noGrp="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E5F2811-BF88-4F6B-920C-256ED69FC947}" type="slidenum">
              <a:rPr lang="en-US" altLang="en-US" sz="1200">
                <a:latin typeface="Calibri" panose="020F0502020204030204" pitchFamily="34" charset="0"/>
              </a:rPr>
              <a:pPr/>
              <a:t>30</a:t>
            </a:fld>
            <a:endParaRPr lang="en-US" altLang="en-US" sz="1200">
              <a:latin typeface="Calibri" panose="020F0502020204030204" pitchFamily="34" charset="0"/>
            </a:endParaRPr>
          </a:p>
        </p:txBody>
      </p:sp>
    </p:spTree>
    <p:extLst>
      <p:ext uri="{BB962C8B-B14F-4D97-AF65-F5344CB8AC3E}">
        <p14:creationId xmlns:p14="http://schemas.microsoft.com/office/powerpoint/2010/main" val="1064529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284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11506201" y="6492875"/>
            <a:ext cx="457200" cy="365125"/>
          </a:xfrm>
          <a:prstGeom prst="rect">
            <a:avLst/>
          </a:prstGeom>
          <a:noFill/>
          <a:ln>
            <a:noFill/>
          </a:ln>
        </p:spPr>
        <p:txBody>
          <a:bodyPr lIns="91425" tIns="45700" rIns="91425" bIns="45700" anchor="ctr" anchorCtr="0">
            <a:noAutofit/>
          </a:bodyPr>
          <a:lstStyle>
            <a:lvl1pPr algn="ctr">
              <a:defRPr sz="18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0481" y="20321"/>
            <a:ext cx="12115798" cy="685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9" name="Shape 19"/>
          <p:cNvSpPr txBox="1">
            <a:spLocks noGrp="1"/>
          </p:cNvSpPr>
          <p:nvPr>
            <p:ph type="body" idx="1" hasCustomPrompt="1"/>
          </p:nvPr>
        </p:nvSpPr>
        <p:spPr>
          <a:xfrm>
            <a:off x="30480" y="762000"/>
            <a:ext cx="12115799" cy="54149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Wingdings" panose="05000000000000000000" pitchFamily="2" charset="2"/>
              <a:buChar char="Ø"/>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r>
              <a:rPr lang="en-US" dirty="0" smtClean="0"/>
              <a:t>  </a:t>
            </a:r>
            <a:endParaRPr dirty="0"/>
          </a:p>
        </p:txBody>
      </p:sp>
      <p:sp>
        <p:nvSpPr>
          <p:cNvPr id="22" name="Shape 22"/>
          <p:cNvSpPr txBox="1">
            <a:spLocks noGrp="1"/>
          </p:cNvSpPr>
          <p:nvPr>
            <p:ph type="sldNum" idx="12"/>
          </p:nvPr>
        </p:nvSpPr>
        <p:spPr>
          <a:xfrm>
            <a:off x="11582400" y="6457315"/>
            <a:ext cx="533399" cy="365125"/>
          </a:xfrm>
          <a:prstGeom prst="rect">
            <a:avLst/>
          </a:prstGeom>
          <a:noFill/>
          <a:ln>
            <a:noFill/>
          </a:ln>
        </p:spPr>
        <p:txBody>
          <a:bodyPr lIns="91425" tIns="45700" rIns="91425" bIns="45700" anchor="ctr" anchorCtr="0">
            <a:noAutofit/>
          </a:bodyPr>
          <a:lstStyle>
            <a:lvl1pPr algn="ctr">
              <a:defRPr sz="1600" b="1">
                <a:solidFill>
                  <a:schemeClr val="bg1"/>
                </a:solidFill>
              </a:defRPr>
            </a:lvl1pPr>
          </a:lstStyle>
          <a:p>
            <a:pPr>
              <a:buSzPct val="25000"/>
            </a:pPr>
            <a:fld id="{00000000-1234-1234-1234-123412341234}" type="slidenum">
              <a:rPr lang="en-US" smtClean="0">
                <a:latin typeface="Calibri"/>
                <a:ea typeface="Calibri"/>
                <a:cs typeface="Calibri"/>
                <a:sym typeface="Calibri"/>
              </a:rPr>
              <a:pPr>
                <a:buSzPct val="25000"/>
              </a:pPr>
              <a:t>‹#›</a:t>
            </a:fld>
            <a:endParaRPr lang="en-US" dirty="0">
              <a:latin typeface="Calibri"/>
              <a:ea typeface="Calibri"/>
              <a:cs typeface="Calibri"/>
              <a:sym typeface="Calibri"/>
            </a:endParaRPr>
          </a:p>
        </p:txBody>
      </p:sp>
      <p:sp>
        <p:nvSpPr>
          <p:cNvPr id="7"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0160" y="25400"/>
            <a:ext cx="12105640" cy="66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76200" y="838200"/>
            <a:ext cx="12039600" cy="5338763"/>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1981200" y="6467475"/>
            <a:ext cx="9067800" cy="36004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chemeClr val="bg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Building Applications Using C# / Session 04</a:t>
            </a:r>
            <a:endParaRPr lang="en-US" dirty="0"/>
          </a:p>
        </p:txBody>
      </p:sp>
      <p:sp>
        <p:nvSpPr>
          <p:cNvPr id="10" name="Shape 10"/>
          <p:cNvSpPr txBox="1">
            <a:spLocks noGrp="1"/>
          </p:cNvSpPr>
          <p:nvPr>
            <p:ph type="sldNum" idx="12"/>
          </p:nvPr>
        </p:nvSpPr>
        <p:spPr>
          <a:xfrm>
            <a:off x="11506200" y="6497955"/>
            <a:ext cx="533399" cy="365125"/>
          </a:xfrm>
          <a:prstGeom prst="rect">
            <a:avLst/>
          </a:prstGeom>
          <a:noFill/>
          <a:ln>
            <a:noFill/>
          </a:ln>
        </p:spPr>
        <p:txBody>
          <a:bodyPr lIns="91425" tIns="45700" rIns="91425" bIns="45700" anchor="ctr" anchorCtr="0">
            <a:noAutofit/>
          </a:bodyPr>
          <a:lstStyle>
            <a:lvl1pPr algn="ctr">
              <a:defRPr sz="1600" b="1"/>
            </a:lvl1pPr>
          </a:lstStyle>
          <a:p>
            <a:pPr>
              <a:buSzPct val="25000"/>
            </a:pPr>
            <a:fld id="{00000000-1234-1234-1234-123412341234}" type="slidenum">
              <a:rPr lang="en-US" smtClean="0">
                <a:solidFill>
                  <a:srgbClr val="888888"/>
                </a:solidFill>
                <a:latin typeface="Calibri"/>
                <a:ea typeface="Calibri"/>
                <a:cs typeface="Calibri"/>
                <a:sym typeface="Calibri"/>
              </a:rPr>
              <a:pPr>
                <a:buSzPct val="25000"/>
              </a:pPr>
              <a:t>‹#›</a:t>
            </a:fld>
            <a:endParaRPr lang="en-US"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0"/>
            <a:ext cx="12368462" cy="6871366"/>
          </a:xfrm>
          <a:prstGeom prst="rect">
            <a:avLst/>
          </a:prstGeom>
          <a:noFill/>
          <a:ln>
            <a:noFill/>
          </a:ln>
        </p:spPr>
      </p:pic>
      <p:sp>
        <p:nvSpPr>
          <p:cNvPr id="85" name="Shape 85"/>
          <p:cNvSpPr/>
          <p:nvPr/>
        </p:nvSpPr>
        <p:spPr>
          <a:xfrm>
            <a:off x="838200" y="2232316"/>
            <a:ext cx="10891684" cy="1631215"/>
          </a:xfrm>
          <a:prstGeom prst="rect">
            <a:avLst/>
          </a:prstGeom>
          <a:noFill/>
          <a:ln>
            <a:noFill/>
          </a:ln>
        </p:spPr>
        <p:txBody>
          <a:bodyPr lIns="91425" tIns="45700" rIns="91425" bIns="45700" anchor="t" anchorCtr="0">
            <a:noAutofit/>
          </a:bodyPr>
          <a:lstStyle/>
          <a:p>
            <a:pPr lvl="0" algn="ctr">
              <a:buSzPct val="25000"/>
            </a:pPr>
            <a:r>
              <a:rPr lang="en-US" sz="4800" b="1" dirty="0" smtClean="0">
                <a:solidFill>
                  <a:schemeClr val="lt1"/>
                </a:solidFill>
              </a:rPr>
              <a:t>Session 11</a:t>
            </a:r>
            <a:endParaRPr lang="en-US" sz="4800" b="1" i="0" u="none" strike="noStrike" cap="none" dirty="0">
              <a:solidFill>
                <a:schemeClr val="lt1"/>
              </a:solidFill>
              <a:latin typeface="Arial"/>
              <a:ea typeface="Arial"/>
              <a:cs typeface="Arial"/>
              <a:sym typeface="Arial"/>
            </a:endParaRPr>
          </a:p>
          <a:p>
            <a:pPr marL="0" marR="0" lvl="0" indent="0" algn="ctr" rtl="0">
              <a:spcBef>
                <a:spcPts val="0"/>
              </a:spcBef>
              <a:buSzPct val="25000"/>
              <a:buNone/>
            </a:pPr>
            <a:r>
              <a:rPr lang="en-US" sz="4000" b="1" smtClean="0">
                <a:solidFill>
                  <a:schemeClr val="lt1"/>
                </a:solidFill>
              </a:rPr>
              <a:t>Exception handling</a:t>
            </a:r>
            <a:endParaRPr lang="en-US" sz="4000" b="1"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alibri" panose="020F0502020204030204" pitchFamily="34" charset="0"/>
              </a:rPr>
              <a:t>Exception Classes 2-2</a:t>
            </a:r>
          </a:p>
        </p:txBody>
      </p:sp>
      <p:sp>
        <p:nvSpPr>
          <p:cNvPr id="2" name="Text Placeholder 1"/>
          <p:cNvSpPr>
            <a:spLocks noGrp="1"/>
          </p:cNvSpPr>
          <p:nvPr>
            <p:ph type="body" idx="1"/>
          </p:nvPr>
        </p:nvSpPr>
        <p:spPr/>
        <p:txBody>
          <a:bodyPr/>
          <a:lstStyle/>
          <a:p>
            <a:endParaRPr lang="en-US"/>
          </a:p>
        </p:txBody>
      </p:sp>
      <p:sp>
        <p:nvSpPr>
          <p:cNvPr id="12291"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B30D9D39-31FB-48C3-A480-6D8D96B40F65}" type="slidenum">
              <a:rPr lang="en-US" altLang="en-US" sz="1200">
                <a:solidFill>
                  <a:schemeClr val="bg1"/>
                </a:solidFill>
                <a:latin typeface="Calibri" panose="020F0502020204030204" pitchFamily="34" charset="0"/>
              </a:rPr>
              <a:pPr/>
              <a:t>10</a:t>
            </a:fld>
            <a:endParaRPr lang="en-US" altLang="en-US" sz="1200">
              <a:solidFill>
                <a:schemeClr val="bg1"/>
              </a:solidFill>
              <a:latin typeface="Calibri" panose="020F0502020204030204" pitchFamily="34" charset="0"/>
            </a:endParaRPr>
          </a:p>
        </p:txBody>
      </p:sp>
      <p:sp>
        <p:nvSpPr>
          <p:cNvPr id="12292"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12293" name="Rectangle 3"/>
          <p:cNvSpPr>
            <a:spLocks noChangeArrowheads="1"/>
          </p:cNvSpPr>
          <p:nvPr/>
        </p:nvSpPr>
        <p:spPr bwMode="auto">
          <a:xfrm>
            <a:off x="1752600" y="758825"/>
            <a:ext cx="81534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following table lists additional exception classes: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p:txBody>
      </p:sp>
      <p:graphicFrame>
        <p:nvGraphicFramePr>
          <p:cNvPr id="8" name="Group 28"/>
          <p:cNvGraphicFramePr>
            <a:graphicFrameLocks noGrp="1"/>
          </p:cNvGraphicFramePr>
          <p:nvPr/>
        </p:nvGraphicFramePr>
        <p:xfrm>
          <a:off x="2057400" y="1676401"/>
          <a:ext cx="8458200" cy="4327525"/>
        </p:xfrm>
        <a:graphic>
          <a:graphicData uri="http://schemas.openxmlformats.org/drawingml/2006/table">
            <a:tbl>
              <a:tblPr/>
              <a:tblGrid>
                <a:gridCol w="3349782"/>
                <a:gridCol w="5108418"/>
              </a:tblGrid>
              <a:tr h="280457">
                <a:tc>
                  <a:txBody>
                    <a:bodyPr/>
                    <a:lstStyle/>
                    <a:p>
                      <a:pPr marL="0" marR="0" algn="ctr">
                        <a:lnSpc>
                          <a:spcPct val="115000"/>
                        </a:lnSpc>
                        <a:spcBef>
                          <a:spcPts val="0"/>
                        </a:spcBef>
                        <a:spcAft>
                          <a:spcPts val="0"/>
                        </a:spcAft>
                      </a:pPr>
                      <a:r>
                        <a:rPr lang="en-US" sz="1600" b="1" dirty="0">
                          <a:solidFill>
                            <a:srgbClr val="000000"/>
                          </a:solidFill>
                          <a:latin typeface="Calibri"/>
                          <a:ea typeface="Calibri"/>
                        </a:rPr>
                        <a:t>Exceptions</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algn="ctr">
                        <a:lnSpc>
                          <a:spcPct val="115000"/>
                        </a:lnSpc>
                        <a:spcBef>
                          <a:spcPts val="0"/>
                        </a:spcBef>
                        <a:spcAft>
                          <a:spcPts val="0"/>
                        </a:spcAft>
                      </a:pPr>
                      <a:r>
                        <a:rPr lang="en-US" sz="1600" b="1" dirty="0">
                          <a:solidFill>
                            <a:srgbClr val="000000"/>
                          </a:solidFill>
                          <a:latin typeface="Calibri"/>
                          <a:ea typeface="Calibri"/>
                        </a:rPr>
                        <a:t>Descriptions</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r>
              <a:tr h="499398">
                <a:tc>
                  <a:txBody>
                    <a:bodyPr/>
                    <a:lstStyle/>
                    <a:p>
                      <a:pPr marL="0" marR="0">
                        <a:lnSpc>
                          <a:spcPct val="115000"/>
                        </a:lnSpc>
                        <a:spcBef>
                          <a:spcPts val="0"/>
                        </a:spcBef>
                        <a:spcAft>
                          <a:spcPts val="0"/>
                        </a:spcAft>
                      </a:pPr>
                      <a:r>
                        <a:rPr lang="en-US" sz="1400" dirty="0" err="1">
                          <a:solidFill>
                            <a:srgbClr val="000000"/>
                          </a:solidFill>
                          <a:latin typeface="Courier New"/>
                          <a:ea typeface="Calibri"/>
                        </a:rPr>
                        <a:t>System.NullReferenceException</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when you try to assign a value to a </a:t>
                      </a:r>
                      <a:r>
                        <a:rPr lang="en-US" sz="1400" dirty="0">
                          <a:solidFill>
                            <a:srgbClr val="000000"/>
                          </a:solidFill>
                          <a:latin typeface="Courier New"/>
                          <a:ea typeface="Calibri"/>
                        </a:rPr>
                        <a:t>null </a:t>
                      </a:r>
                      <a:r>
                        <a:rPr lang="en-US" sz="1400" dirty="0">
                          <a:solidFill>
                            <a:srgbClr val="000000"/>
                          </a:solidFill>
                          <a:latin typeface="Calibri"/>
                          <a:ea typeface="Calibri"/>
                        </a:rPr>
                        <a:t>object.</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490800">
                <a:tc>
                  <a:txBody>
                    <a:bodyPr/>
                    <a:lstStyle/>
                    <a:p>
                      <a:pPr marL="0" marR="0">
                        <a:lnSpc>
                          <a:spcPct val="115000"/>
                        </a:lnSpc>
                        <a:spcBef>
                          <a:spcPts val="0"/>
                        </a:spcBef>
                        <a:spcAft>
                          <a:spcPts val="0"/>
                        </a:spcAft>
                      </a:pPr>
                      <a:r>
                        <a:rPr lang="en-US" sz="1400" dirty="0" err="1">
                          <a:solidFill>
                            <a:srgbClr val="000000"/>
                          </a:solidFill>
                          <a:latin typeface="Courier New"/>
                          <a:ea typeface="Calibri"/>
                        </a:rPr>
                        <a:t>System.OutOfMemoryException</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when there is not enough memory to allocate to an object.</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744392">
                <a:tc>
                  <a:txBody>
                    <a:bodyPr/>
                    <a:lstStyle/>
                    <a:p>
                      <a:pPr marL="0" marR="0">
                        <a:lnSpc>
                          <a:spcPct val="115000"/>
                        </a:lnSpc>
                        <a:spcBef>
                          <a:spcPts val="0"/>
                        </a:spcBef>
                        <a:spcAft>
                          <a:spcPts val="0"/>
                        </a:spcAft>
                      </a:pPr>
                      <a:r>
                        <a:rPr lang="en-US" sz="1400" dirty="0" err="1">
                          <a:solidFill>
                            <a:srgbClr val="000000"/>
                          </a:solidFill>
                          <a:latin typeface="Courier New"/>
                          <a:ea typeface="Calibri"/>
                        </a:rPr>
                        <a:t>System.OverflowException</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when the result of an arithmetic, </a:t>
                      </a:r>
                      <a:r>
                        <a:rPr lang="en-US" sz="1400" dirty="0" smtClean="0">
                          <a:solidFill>
                            <a:srgbClr val="000000"/>
                          </a:solidFill>
                          <a:latin typeface="Calibri"/>
                          <a:ea typeface="Calibri"/>
                        </a:rPr>
                        <a:t>casting, </a:t>
                      </a:r>
                      <a:r>
                        <a:rPr lang="en-US" sz="1400" dirty="0">
                          <a:solidFill>
                            <a:srgbClr val="000000"/>
                          </a:solidFill>
                          <a:latin typeface="Calibri"/>
                          <a:ea typeface="Calibri"/>
                        </a:rPr>
                        <a:t>or conversion operation is too large to be stored in the destination object or variable.</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25426">
                <a:tc>
                  <a:txBody>
                    <a:bodyPr/>
                    <a:lstStyle/>
                    <a:p>
                      <a:pPr marL="0" marR="0">
                        <a:lnSpc>
                          <a:spcPct val="115000"/>
                        </a:lnSpc>
                        <a:spcBef>
                          <a:spcPts val="0"/>
                        </a:spcBef>
                        <a:spcAft>
                          <a:spcPts val="0"/>
                        </a:spcAft>
                      </a:pPr>
                      <a:r>
                        <a:rPr lang="en-US" sz="1400" dirty="0" err="1">
                          <a:solidFill>
                            <a:srgbClr val="000000"/>
                          </a:solidFill>
                          <a:latin typeface="Courier New"/>
                          <a:ea typeface="Calibri"/>
                        </a:rPr>
                        <a:t>System.StackOverflowException</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a:solidFill>
                            <a:srgbClr val="000000"/>
                          </a:solidFill>
                          <a:latin typeface="Calibri"/>
                          <a:ea typeface="Calibri"/>
                        </a:rPr>
                        <a:t>This exception is thrown when the stack runs out of space due to having too many pending method calls.</a:t>
                      </a:r>
                      <a:endParaRPr lang="en-US" sz="140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25426">
                <a:tc>
                  <a:txBody>
                    <a:bodyPr/>
                    <a:lstStyle/>
                    <a:p>
                      <a:pPr marL="0" marR="0">
                        <a:lnSpc>
                          <a:spcPct val="115000"/>
                        </a:lnSpc>
                        <a:spcBef>
                          <a:spcPts val="0"/>
                        </a:spcBef>
                        <a:spcAft>
                          <a:spcPts val="0"/>
                        </a:spcAft>
                      </a:pPr>
                      <a:r>
                        <a:rPr lang="en-US" sz="1400" dirty="0" err="1">
                          <a:solidFill>
                            <a:srgbClr val="000000"/>
                          </a:solidFill>
                          <a:latin typeface="Courier New"/>
                          <a:ea typeface="Calibri"/>
                        </a:rPr>
                        <a:t>System.Data.DataException</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when errors are generated while using the ADO.NET components.</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736200">
                <a:tc>
                  <a:txBody>
                    <a:bodyPr/>
                    <a:lstStyle/>
                    <a:p>
                      <a:pPr marL="0" marR="0">
                        <a:lnSpc>
                          <a:spcPct val="115000"/>
                        </a:lnSpc>
                        <a:spcBef>
                          <a:spcPts val="0"/>
                        </a:spcBef>
                        <a:spcAft>
                          <a:spcPts val="0"/>
                        </a:spcAft>
                      </a:pPr>
                      <a:r>
                        <a:rPr lang="en-US" sz="1400" dirty="0" err="1">
                          <a:solidFill>
                            <a:srgbClr val="000000"/>
                          </a:solidFill>
                          <a:latin typeface="Courier New"/>
                          <a:ea typeface="Calibri"/>
                        </a:rPr>
                        <a:t>System.FormatException</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a:solidFill>
                            <a:srgbClr val="000000"/>
                          </a:solidFill>
                          <a:latin typeface="Calibri"/>
                          <a:ea typeface="Calibri"/>
                        </a:rPr>
                        <a:t>This exception is thrown when the format of an argument does not match the format of the parameter data type of the invoked method.</a:t>
                      </a:r>
                      <a:endParaRPr lang="en-US" sz="140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25426">
                <a:tc>
                  <a:txBody>
                    <a:bodyPr/>
                    <a:lstStyle/>
                    <a:p>
                      <a:pPr marL="0" marR="0">
                        <a:lnSpc>
                          <a:spcPct val="115000"/>
                        </a:lnSpc>
                        <a:spcBef>
                          <a:spcPts val="0"/>
                        </a:spcBef>
                        <a:spcAft>
                          <a:spcPts val="0"/>
                        </a:spcAft>
                      </a:pPr>
                      <a:r>
                        <a:rPr lang="en-US" sz="1400" dirty="0" err="1">
                          <a:solidFill>
                            <a:srgbClr val="000000"/>
                          </a:solidFill>
                          <a:latin typeface="Courier New"/>
                          <a:ea typeface="Calibri"/>
                        </a:rPr>
                        <a:t>System.IO.IOException</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when any I/O error occurs while accessing information using streams, files, and directories.</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bl>
          </a:graphicData>
        </a:graphic>
      </p:graphicFrame>
    </p:spTree>
    <p:extLst>
      <p:ext uri="{BB962C8B-B14F-4D97-AF65-F5344CB8AC3E}">
        <p14:creationId xmlns:p14="http://schemas.microsoft.com/office/powerpoint/2010/main" val="4130376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InvalidCastException</a:t>
            </a:r>
            <a:r>
              <a:rPr lang="en-US" altLang="en-US" smtClean="0">
                <a:latin typeface="Calibri" panose="020F0502020204030204" pitchFamily="34" charset="0"/>
              </a:rPr>
              <a:t> Class 1-2</a:t>
            </a:r>
          </a:p>
        </p:txBody>
      </p:sp>
      <p:sp>
        <p:nvSpPr>
          <p:cNvPr id="2" name="Text Placeholder 1"/>
          <p:cNvSpPr>
            <a:spLocks noGrp="1"/>
          </p:cNvSpPr>
          <p:nvPr>
            <p:ph type="body" idx="1"/>
          </p:nvPr>
        </p:nvSpPr>
        <p:spPr/>
        <p:txBody>
          <a:bodyPr/>
          <a:lstStyle/>
          <a:p>
            <a:endParaRPr lang="en-US"/>
          </a:p>
        </p:txBody>
      </p:sp>
      <p:sp>
        <p:nvSpPr>
          <p:cNvPr id="13315"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C2707430-94AC-4283-889E-EAC8BE1CBE21}" type="slidenum">
              <a:rPr lang="en-US" altLang="en-US" sz="1200">
                <a:solidFill>
                  <a:schemeClr val="bg1"/>
                </a:solidFill>
                <a:latin typeface="Calibri" panose="020F0502020204030204" pitchFamily="34" charset="0"/>
              </a:rPr>
              <a:pPr/>
              <a:t>11</a:t>
            </a:fld>
            <a:endParaRPr lang="en-US" altLang="en-US" sz="1200">
              <a:solidFill>
                <a:schemeClr val="bg1"/>
              </a:solidFill>
              <a:latin typeface="Calibri" panose="020F0502020204030204" pitchFamily="34" charset="0"/>
            </a:endParaRPr>
          </a:p>
        </p:txBody>
      </p:sp>
      <p:sp>
        <p:nvSpPr>
          <p:cNvPr id="13316"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125" name="Rectangle 3"/>
          <p:cNvSpPr>
            <a:spLocks noChangeArrowheads="1"/>
          </p:cNvSpPr>
          <p:nvPr/>
        </p:nvSpPr>
        <p:spPr bwMode="auto">
          <a:xfrm>
            <a:off x="1752600" y="758826"/>
            <a:ext cx="8763000" cy="5718175"/>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200" dirty="0">
                <a:latin typeface="Calibri" pitchFamily="34" charset="0"/>
              </a:rPr>
              <a:t>The </a:t>
            </a:r>
            <a:r>
              <a:rPr lang="en-US" sz="2200" dirty="0" err="1">
                <a:cs typeface="Courier New" pitchFamily="49" charset="0"/>
              </a:rPr>
              <a:t>InvalidCastException</a:t>
            </a:r>
            <a:r>
              <a:rPr lang="en-US" sz="2200" dirty="0">
                <a:latin typeface="Calibri" pitchFamily="34" charset="0"/>
              </a:rPr>
              <a:t> exception is thrown when an explicit conversion from a base type to another type fails.</a:t>
            </a:r>
          </a:p>
          <a:p>
            <a:pPr marL="342900" indent="-342900">
              <a:lnSpc>
                <a:spcPct val="90000"/>
              </a:lnSpc>
              <a:spcBef>
                <a:spcPct val="20000"/>
              </a:spcBef>
              <a:buClr>
                <a:srgbClr val="004E4C"/>
              </a:buClr>
              <a:buSzPct val="50000"/>
              <a:buFont typeface="Wingdings" pitchFamily="2" charset="2"/>
              <a:buChar char="u"/>
              <a:defRPr/>
            </a:pPr>
            <a:endParaRPr lang="en-US" sz="105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r>
              <a:rPr lang="en-US" sz="2200" dirty="0">
                <a:latin typeface="Calibri" pitchFamily="34" charset="0"/>
              </a:rPr>
              <a:t>The following code demonstrates the </a:t>
            </a:r>
            <a:r>
              <a:rPr lang="en-US" sz="2200" dirty="0" err="1"/>
              <a:t>InvalidCastException</a:t>
            </a:r>
            <a:r>
              <a:rPr lang="en-US" sz="2200" dirty="0"/>
              <a:t> </a:t>
            </a:r>
            <a:r>
              <a:rPr lang="en-US" sz="2200" dirty="0">
                <a:latin typeface="Calibri" pitchFamily="34" charset="0"/>
              </a:rPr>
              <a:t>exception:</a:t>
            </a: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p:txBody>
      </p:sp>
      <p:sp>
        <p:nvSpPr>
          <p:cNvPr id="8" name="Text Box 6"/>
          <p:cNvSpPr txBox="1">
            <a:spLocks noChangeArrowheads="1"/>
          </p:cNvSpPr>
          <p:nvPr/>
        </p:nvSpPr>
        <p:spPr bwMode="auto">
          <a:xfrm>
            <a:off x="3641726" y="2408238"/>
            <a:ext cx="6873875" cy="4068762"/>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dirty="0">
                <a:latin typeface="Courier New"/>
                <a:ea typeface="Calibri"/>
              </a:rPr>
              <a:t>using System;</a:t>
            </a:r>
            <a:endParaRPr lang="en-US" sz="1600" dirty="0">
              <a:ea typeface="Calibri"/>
            </a:endParaRPr>
          </a:p>
          <a:p>
            <a:pPr algn="just">
              <a:lnSpc>
                <a:spcPct val="70000"/>
              </a:lnSpc>
              <a:spcBef>
                <a:spcPts val="200"/>
              </a:spcBef>
              <a:defRPr/>
            </a:pPr>
            <a:r>
              <a:rPr lang="en-US" dirty="0">
                <a:latin typeface="Courier New"/>
                <a:ea typeface="Calibri"/>
              </a:rPr>
              <a:t>class </a:t>
            </a:r>
            <a:r>
              <a:rPr lang="en-US" dirty="0" err="1">
                <a:latin typeface="Courier New"/>
                <a:ea typeface="Calibri"/>
              </a:rPr>
              <a:t>InvalidCastError</a:t>
            </a:r>
            <a:endParaRPr lang="en-US" sz="1600" dirty="0">
              <a:ea typeface="Calibri"/>
            </a:endParaRPr>
          </a:p>
          <a:p>
            <a:pPr algn="just">
              <a:lnSpc>
                <a:spcPct val="70000"/>
              </a:lnSpc>
              <a:spcBef>
                <a:spcPts val="200"/>
              </a:spcBef>
              <a:defRPr/>
            </a:pPr>
            <a:r>
              <a:rPr lang="en-US" dirty="0">
                <a:latin typeface="Courier New"/>
                <a:ea typeface="Calibri"/>
              </a:rPr>
              <a:t>{ </a:t>
            </a:r>
            <a:endParaRPr lang="en-US" sz="1600" dirty="0">
              <a:ea typeface="Calibri"/>
            </a:endParaRPr>
          </a:p>
          <a:p>
            <a:pPr indent="342900" algn="just">
              <a:lnSpc>
                <a:spcPct val="70000"/>
              </a:lnSpc>
              <a:spcBef>
                <a:spcPts val="200"/>
              </a:spcBef>
              <a:defRPr/>
            </a:pPr>
            <a:r>
              <a:rPr lang="en-US" dirty="0">
                <a:latin typeface="Courier New"/>
                <a:ea typeface="Calibri"/>
              </a:rPr>
              <a:t>static void Main(string[] </a:t>
            </a:r>
            <a:r>
              <a:rPr lang="en-US" dirty="0" err="1">
                <a:latin typeface="Courier New"/>
                <a:ea typeface="Calibri"/>
              </a:rPr>
              <a:t>args</a:t>
            </a:r>
            <a:r>
              <a:rPr lang="en-US" dirty="0">
                <a:latin typeface="Courier New"/>
                <a:ea typeface="Calibri"/>
              </a:rPr>
              <a:t>) </a:t>
            </a:r>
            <a:endParaRPr lang="en-US" sz="1600" dirty="0">
              <a:ea typeface="Calibri"/>
            </a:endParaRPr>
          </a:p>
          <a:p>
            <a:pPr indent="342900" algn="just">
              <a:lnSpc>
                <a:spcPct val="70000"/>
              </a:lnSpc>
              <a:spcBef>
                <a:spcPts val="200"/>
              </a:spcBef>
              <a:defRPr/>
            </a:pPr>
            <a:r>
              <a:rPr lang="en-US" dirty="0">
                <a:latin typeface="Courier New"/>
                <a:ea typeface="Calibri"/>
              </a:rPr>
              <a:t>{ </a:t>
            </a:r>
            <a:endParaRPr lang="en-US" sz="1600" dirty="0">
              <a:ea typeface="Calibri"/>
            </a:endParaRPr>
          </a:p>
          <a:p>
            <a:pPr indent="342900" algn="just">
              <a:lnSpc>
                <a:spcPct val="70000"/>
              </a:lnSpc>
              <a:spcBef>
                <a:spcPts val="200"/>
              </a:spcBef>
              <a:defRPr/>
            </a:pPr>
            <a:r>
              <a:rPr lang="en-US" dirty="0">
                <a:latin typeface="Courier New"/>
                <a:ea typeface="Calibri"/>
              </a:rPr>
              <a:t>try </a:t>
            </a:r>
            <a:endParaRPr lang="en-US" sz="1600" dirty="0">
              <a:ea typeface="Calibri"/>
            </a:endParaRPr>
          </a:p>
          <a:p>
            <a:pPr indent="342900" algn="just">
              <a:lnSpc>
                <a:spcPct val="70000"/>
              </a:lnSpc>
              <a:spcBef>
                <a:spcPts val="200"/>
              </a:spcBef>
              <a:defRPr/>
            </a:pPr>
            <a:r>
              <a:rPr lang="en-US" dirty="0">
                <a:latin typeface="Courier New"/>
                <a:ea typeface="Calibri"/>
              </a:rPr>
              <a:t>{ </a:t>
            </a:r>
            <a:endParaRPr lang="en-US" sz="1600" dirty="0">
              <a:ea typeface="Calibri"/>
            </a:endParaRPr>
          </a:p>
          <a:p>
            <a:pPr indent="971550" algn="just">
              <a:lnSpc>
                <a:spcPct val="70000"/>
              </a:lnSpc>
              <a:spcBef>
                <a:spcPts val="200"/>
              </a:spcBef>
              <a:defRPr/>
            </a:pPr>
            <a:r>
              <a:rPr lang="en-US" dirty="0">
                <a:latin typeface="Courier New"/>
                <a:ea typeface="Calibri"/>
              </a:rPr>
              <a:t>float </a:t>
            </a:r>
            <a:r>
              <a:rPr lang="en-US" dirty="0" err="1">
                <a:latin typeface="Courier New"/>
                <a:ea typeface="Calibri"/>
              </a:rPr>
              <a:t>numOne</a:t>
            </a:r>
            <a:r>
              <a:rPr lang="en-US" dirty="0">
                <a:latin typeface="Courier New"/>
                <a:ea typeface="Calibri"/>
              </a:rPr>
              <a:t> = 3.14F; </a:t>
            </a:r>
            <a:endParaRPr lang="en-US" sz="1600" dirty="0">
              <a:ea typeface="Calibri"/>
            </a:endParaRPr>
          </a:p>
          <a:p>
            <a:pPr indent="971550" algn="just">
              <a:lnSpc>
                <a:spcPct val="70000"/>
              </a:lnSpc>
              <a:spcBef>
                <a:spcPts val="200"/>
              </a:spcBef>
              <a:defRPr/>
            </a:pPr>
            <a:r>
              <a:rPr lang="en-US" dirty="0">
                <a:latin typeface="Courier New"/>
                <a:ea typeface="Calibri"/>
              </a:rPr>
              <a:t>Object </a:t>
            </a:r>
            <a:r>
              <a:rPr lang="en-US" dirty="0" err="1">
                <a:latin typeface="Courier New"/>
                <a:ea typeface="Calibri"/>
              </a:rPr>
              <a:t>obj</a:t>
            </a:r>
            <a:r>
              <a:rPr lang="en-US" dirty="0">
                <a:latin typeface="Courier New"/>
                <a:ea typeface="Calibri"/>
              </a:rPr>
              <a:t> = </a:t>
            </a:r>
            <a:r>
              <a:rPr lang="en-US" dirty="0" err="1">
                <a:latin typeface="Courier New"/>
                <a:ea typeface="Calibri"/>
              </a:rPr>
              <a:t>numOne</a:t>
            </a:r>
            <a:r>
              <a:rPr lang="en-US" dirty="0">
                <a:latin typeface="Courier New"/>
                <a:ea typeface="Calibri"/>
              </a:rPr>
              <a:t>; </a:t>
            </a:r>
            <a:endParaRPr lang="en-US" sz="1600" dirty="0">
              <a:ea typeface="Calibri"/>
            </a:endParaRPr>
          </a:p>
          <a:p>
            <a:pPr indent="971550" algn="just">
              <a:lnSpc>
                <a:spcPct val="70000"/>
              </a:lnSpc>
              <a:spcBef>
                <a:spcPts val="200"/>
              </a:spcBef>
              <a:defRPr/>
            </a:pPr>
            <a:r>
              <a:rPr lang="en-US" dirty="0" err="1">
                <a:latin typeface="Courier New"/>
                <a:ea typeface="Calibri"/>
              </a:rPr>
              <a:t>int</a:t>
            </a:r>
            <a:r>
              <a:rPr lang="en-US" dirty="0">
                <a:latin typeface="Courier New"/>
                <a:ea typeface="Calibri"/>
              </a:rPr>
              <a:t> result = (</a:t>
            </a:r>
            <a:r>
              <a:rPr lang="en-US" dirty="0" err="1">
                <a:latin typeface="Courier New"/>
                <a:ea typeface="Calibri"/>
              </a:rPr>
              <a:t>int</a:t>
            </a:r>
            <a:r>
              <a:rPr lang="en-US" dirty="0">
                <a:latin typeface="Courier New"/>
                <a:ea typeface="Calibri"/>
              </a:rPr>
              <a:t>)</a:t>
            </a:r>
            <a:r>
              <a:rPr lang="en-US" dirty="0" err="1">
                <a:latin typeface="Courier New"/>
                <a:ea typeface="Calibri"/>
              </a:rPr>
              <a:t>obj</a:t>
            </a:r>
            <a:r>
              <a:rPr lang="en-US" dirty="0">
                <a:latin typeface="Courier New"/>
                <a:ea typeface="Calibri"/>
              </a:rPr>
              <a:t>; </a:t>
            </a:r>
            <a:endParaRPr lang="en-US" sz="1600" dirty="0">
              <a:ea typeface="Calibri"/>
            </a:endParaRPr>
          </a:p>
          <a:p>
            <a:pPr indent="971550" algn="just">
              <a:lnSpc>
                <a:spcPct val="70000"/>
              </a:lnSpc>
              <a:spcBef>
                <a:spcPts val="200"/>
              </a:spcBef>
              <a:defRPr/>
            </a:pPr>
            <a:r>
              <a:rPr lang="en-US" dirty="0" err="1">
                <a:latin typeface="Courier New"/>
                <a:ea typeface="Calibri"/>
              </a:rPr>
              <a:t>Console.WriteLine</a:t>
            </a:r>
            <a:r>
              <a:rPr lang="en-US" dirty="0">
                <a:latin typeface="Courier New"/>
                <a:ea typeface="Calibri"/>
              </a:rPr>
              <a:t>("Value of </a:t>
            </a:r>
            <a:r>
              <a:rPr lang="en-US" dirty="0" err="1">
                <a:latin typeface="Courier New"/>
                <a:ea typeface="Calibri"/>
              </a:rPr>
              <a:t>numOne</a:t>
            </a:r>
            <a:r>
              <a:rPr lang="en-US" dirty="0">
                <a:latin typeface="Courier New"/>
                <a:ea typeface="Calibri"/>
              </a:rPr>
              <a:t> = {0}", result); </a:t>
            </a:r>
            <a:endParaRPr lang="en-US" sz="1600" dirty="0">
              <a:ea typeface="Calibri"/>
            </a:endParaRPr>
          </a:p>
          <a:p>
            <a:pPr indent="400050" algn="just">
              <a:lnSpc>
                <a:spcPct val="70000"/>
              </a:lnSpc>
              <a:spcBef>
                <a:spcPts val="200"/>
              </a:spcBef>
              <a:defRPr/>
            </a:pPr>
            <a:r>
              <a:rPr lang="en-US" dirty="0">
                <a:latin typeface="Courier New"/>
                <a:ea typeface="Calibri"/>
              </a:rPr>
              <a:t>} </a:t>
            </a:r>
            <a:endParaRPr lang="en-US" sz="1600" dirty="0">
              <a:ea typeface="Calibri"/>
            </a:endParaRPr>
          </a:p>
          <a:p>
            <a:pPr indent="400050" algn="just">
              <a:lnSpc>
                <a:spcPct val="70000"/>
              </a:lnSpc>
              <a:spcBef>
                <a:spcPts val="200"/>
              </a:spcBef>
              <a:defRPr/>
            </a:pPr>
            <a:r>
              <a:rPr lang="en-US" dirty="0">
                <a:latin typeface="Courier New"/>
                <a:ea typeface="Calibri"/>
              </a:rPr>
              <a:t>catch(</a:t>
            </a:r>
            <a:r>
              <a:rPr lang="en-US" dirty="0" err="1">
                <a:latin typeface="Courier New"/>
                <a:ea typeface="Calibri"/>
              </a:rPr>
              <a:t>InvalidCastException</a:t>
            </a:r>
            <a:r>
              <a:rPr lang="en-US" dirty="0">
                <a:latin typeface="Courier New"/>
                <a:ea typeface="Calibri"/>
              </a:rPr>
              <a:t> </a:t>
            </a:r>
            <a:r>
              <a:rPr lang="en-US" dirty="0" err="1">
                <a:latin typeface="Courier New"/>
                <a:ea typeface="Calibri"/>
              </a:rPr>
              <a:t>objEx</a:t>
            </a:r>
            <a:r>
              <a:rPr lang="en-US" dirty="0">
                <a:latin typeface="Courier New"/>
                <a:ea typeface="Calibri"/>
              </a:rPr>
              <a:t>) </a:t>
            </a:r>
            <a:endParaRPr lang="en-US" sz="1600" dirty="0">
              <a:ea typeface="Calibri"/>
            </a:endParaRPr>
          </a:p>
          <a:p>
            <a:pPr indent="400050" algn="just">
              <a:lnSpc>
                <a:spcPct val="70000"/>
              </a:lnSpc>
              <a:spcBef>
                <a:spcPts val="200"/>
              </a:spcBef>
              <a:defRPr/>
            </a:pPr>
            <a:r>
              <a:rPr lang="en-US" dirty="0">
                <a:latin typeface="Courier New"/>
                <a:ea typeface="Calibri"/>
              </a:rPr>
              <a:t>{ </a:t>
            </a:r>
            <a:endParaRPr lang="en-US" sz="1600" dirty="0">
              <a:ea typeface="Calibri"/>
            </a:endParaRPr>
          </a:p>
          <a:p>
            <a:pPr indent="914400" algn="just">
              <a:lnSpc>
                <a:spcPct val="70000"/>
              </a:lnSpc>
              <a:spcBef>
                <a:spcPts val="200"/>
              </a:spcBef>
              <a:defRPr/>
            </a:pPr>
            <a:r>
              <a:rPr lang="en-US" dirty="0" err="1">
                <a:latin typeface="Courier New"/>
                <a:ea typeface="Calibri"/>
              </a:rPr>
              <a:t>Console.WriteLine</a:t>
            </a:r>
            <a:r>
              <a:rPr lang="en-US" dirty="0">
                <a:latin typeface="Courier New"/>
                <a:ea typeface="Calibri"/>
              </a:rPr>
              <a:t>("Message : {0}", </a:t>
            </a:r>
            <a:r>
              <a:rPr lang="en-US" dirty="0" err="1">
                <a:latin typeface="Courier New"/>
                <a:ea typeface="Calibri"/>
              </a:rPr>
              <a:t>objEx.Message</a:t>
            </a:r>
            <a:r>
              <a:rPr lang="en-US" dirty="0">
                <a:latin typeface="Courier New"/>
                <a:ea typeface="Calibri"/>
              </a:rPr>
              <a:t>); </a:t>
            </a:r>
            <a:endParaRPr lang="en-US" sz="1600" dirty="0">
              <a:ea typeface="Calibri"/>
            </a:endParaRPr>
          </a:p>
          <a:p>
            <a:pPr indent="914400" algn="just">
              <a:lnSpc>
                <a:spcPct val="70000"/>
              </a:lnSpc>
              <a:spcBef>
                <a:spcPts val="200"/>
              </a:spcBef>
              <a:defRPr/>
            </a:pPr>
            <a:r>
              <a:rPr lang="en-US" dirty="0" err="1">
                <a:latin typeface="Courier New"/>
                <a:ea typeface="Calibri"/>
              </a:rPr>
              <a:t>Console.WriteLine</a:t>
            </a:r>
            <a:r>
              <a:rPr lang="en-US" dirty="0">
                <a:latin typeface="Courier New"/>
                <a:ea typeface="Calibri"/>
              </a:rPr>
              <a:t>("Error : {0}", </a:t>
            </a:r>
            <a:r>
              <a:rPr lang="en-US" dirty="0" err="1">
                <a:latin typeface="Courier New"/>
                <a:ea typeface="Calibri"/>
              </a:rPr>
              <a:t>objEx</a:t>
            </a:r>
            <a:r>
              <a:rPr lang="en-US" dirty="0">
                <a:latin typeface="Courier New"/>
                <a:ea typeface="Calibri"/>
              </a:rPr>
              <a:t>); </a:t>
            </a:r>
            <a:endParaRPr lang="en-US" sz="1600" dirty="0">
              <a:ea typeface="Calibri"/>
            </a:endParaRPr>
          </a:p>
          <a:p>
            <a:pPr indent="457200" algn="just">
              <a:lnSpc>
                <a:spcPct val="70000"/>
              </a:lnSpc>
              <a:spcBef>
                <a:spcPts val="200"/>
              </a:spcBef>
              <a:defRPr/>
            </a:pPr>
            <a:r>
              <a:rPr lang="en-US" dirty="0">
                <a:latin typeface="Courier New"/>
                <a:ea typeface="Calibri"/>
              </a:rPr>
              <a:t>}</a:t>
            </a:r>
            <a:endParaRPr lang="en-US" sz="1600" dirty="0">
              <a:ea typeface="Calibri"/>
            </a:endParaRPr>
          </a:p>
          <a:p>
            <a:pPr indent="628650" algn="just">
              <a:lnSpc>
                <a:spcPct val="70000"/>
              </a:lnSpc>
              <a:spcBef>
                <a:spcPts val="200"/>
              </a:spcBef>
              <a:defRPr/>
            </a:pPr>
            <a:r>
              <a:rPr lang="en-US" dirty="0">
                <a:latin typeface="Courier New"/>
                <a:ea typeface="Calibri"/>
              </a:rPr>
              <a:t>catch (Exception </a:t>
            </a:r>
            <a:r>
              <a:rPr lang="en-US" dirty="0" err="1">
                <a:latin typeface="Courier New"/>
                <a:ea typeface="Calibri"/>
              </a:rPr>
              <a:t>objEx</a:t>
            </a:r>
            <a:r>
              <a:rPr lang="en-US" dirty="0">
                <a:latin typeface="Courier New"/>
                <a:ea typeface="Calibri"/>
              </a:rPr>
              <a:t>)</a:t>
            </a:r>
            <a:endParaRPr lang="en-US" sz="1600" dirty="0">
              <a:ea typeface="Calibri"/>
            </a:endParaRPr>
          </a:p>
          <a:p>
            <a:pPr indent="628650" algn="just">
              <a:lnSpc>
                <a:spcPct val="70000"/>
              </a:lnSpc>
              <a:spcBef>
                <a:spcPts val="200"/>
              </a:spcBef>
              <a:defRPr/>
            </a:pPr>
            <a:r>
              <a:rPr lang="en-US" dirty="0">
                <a:latin typeface="Courier New"/>
                <a:ea typeface="Calibri"/>
              </a:rPr>
              <a:t>{</a:t>
            </a:r>
            <a:endParaRPr lang="en-US" sz="1600" dirty="0">
              <a:ea typeface="Calibri"/>
            </a:endParaRPr>
          </a:p>
          <a:p>
            <a:pPr indent="628650" algn="just">
              <a:lnSpc>
                <a:spcPct val="70000"/>
              </a:lnSpc>
              <a:spcBef>
                <a:spcPts val="200"/>
              </a:spcBef>
              <a:defRPr/>
            </a:pPr>
            <a:r>
              <a:rPr lang="en-US" dirty="0" err="1">
                <a:latin typeface="Courier New"/>
                <a:ea typeface="Calibri"/>
              </a:rPr>
              <a:t>Console.WriteLine</a:t>
            </a:r>
            <a:r>
              <a:rPr lang="en-US" dirty="0">
                <a:latin typeface="Courier New"/>
                <a:ea typeface="Calibri"/>
              </a:rPr>
              <a:t>("Error : {0}", </a:t>
            </a:r>
            <a:r>
              <a:rPr lang="en-US" dirty="0" err="1">
                <a:latin typeface="Courier New"/>
                <a:ea typeface="Calibri"/>
              </a:rPr>
              <a:t>objEx</a:t>
            </a:r>
            <a:r>
              <a:rPr lang="en-US" dirty="0">
                <a:latin typeface="Courier New"/>
                <a:ea typeface="Calibri"/>
              </a:rPr>
              <a:t>);</a:t>
            </a:r>
            <a:endParaRPr lang="en-US" sz="1600" dirty="0">
              <a:ea typeface="Calibri"/>
            </a:endParaRPr>
          </a:p>
          <a:p>
            <a:pPr indent="628650" algn="just">
              <a:lnSpc>
                <a:spcPct val="70000"/>
              </a:lnSpc>
              <a:spcBef>
                <a:spcPts val="200"/>
              </a:spcBef>
              <a:defRPr/>
            </a:pPr>
            <a:r>
              <a:rPr lang="en-US" dirty="0">
                <a:latin typeface="Courier New"/>
                <a:ea typeface="Calibri"/>
              </a:rPr>
              <a:t>}</a:t>
            </a:r>
            <a:endParaRPr lang="en-US" sz="1600" dirty="0">
              <a:ea typeface="Calibri"/>
            </a:endParaRPr>
          </a:p>
          <a:p>
            <a:pPr indent="400050" algn="just">
              <a:lnSpc>
                <a:spcPct val="70000"/>
              </a:lnSpc>
              <a:spcBef>
                <a:spcPts val="200"/>
              </a:spcBef>
              <a:defRPr/>
            </a:pPr>
            <a:r>
              <a:rPr lang="en-US" dirty="0">
                <a:latin typeface="Courier New"/>
                <a:ea typeface="Calibri"/>
              </a:rPr>
              <a:t>}</a:t>
            </a:r>
            <a:endParaRPr lang="en-US" sz="1600" dirty="0">
              <a:ea typeface="Calibri"/>
            </a:endParaRPr>
          </a:p>
          <a:p>
            <a:pPr algn="just">
              <a:lnSpc>
                <a:spcPct val="70000"/>
              </a:lnSpc>
              <a:spcBef>
                <a:spcPts val="200"/>
              </a:spcBef>
              <a:defRPr/>
            </a:pPr>
            <a:r>
              <a:rPr lang="en-US" dirty="0">
                <a:latin typeface="Courier New"/>
                <a:ea typeface="Calibri"/>
              </a:rPr>
              <a:t>}</a:t>
            </a:r>
            <a:endParaRPr lang="en-US" sz="1600" dirty="0">
              <a:ea typeface="Calibri"/>
            </a:endParaRPr>
          </a:p>
        </p:txBody>
      </p:sp>
      <p:sp>
        <p:nvSpPr>
          <p:cNvPr id="13319" name="Text Box 4"/>
          <p:cNvSpPr txBox="1">
            <a:spLocks noChangeArrowheads="1"/>
          </p:cNvSpPr>
          <p:nvPr/>
        </p:nvSpPr>
        <p:spPr bwMode="auto">
          <a:xfrm>
            <a:off x="1981200" y="38862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6436344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InvalidCastException</a:t>
            </a:r>
            <a:r>
              <a:rPr lang="en-US" altLang="en-US" smtClean="0">
                <a:latin typeface="Calibri" panose="020F0502020204030204" pitchFamily="34" charset="0"/>
              </a:rPr>
              <a:t> Class 2-2</a:t>
            </a:r>
          </a:p>
        </p:txBody>
      </p:sp>
      <p:sp>
        <p:nvSpPr>
          <p:cNvPr id="2" name="Text Placeholder 1"/>
          <p:cNvSpPr>
            <a:spLocks noGrp="1"/>
          </p:cNvSpPr>
          <p:nvPr>
            <p:ph type="body" idx="1"/>
          </p:nvPr>
        </p:nvSpPr>
        <p:spPr/>
        <p:txBody>
          <a:bodyPr/>
          <a:lstStyle/>
          <a:p>
            <a:endParaRPr lang="en-US"/>
          </a:p>
        </p:txBody>
      </p:sp>
      <p:sp>
        <p:nvSpPr>
          <p:cNvPr id="14339"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A9BD4A0-15E7-4CE0-BC58-6C36238FE535}" type="slidenum">
              <a:rPr lang="en-US" altLang="en-US" sz="1200">
                <a:solidFill>
                  <a:schemeClr val="bg1"/>
                </a:solidFill>
                <a:latin typeface="Calibri" panose="020F0502020204030204" pitchFamily="34" charset="0"/>
              </a:rPr>
              <a:pPr/>
              <a:t>12</a:t>
            </a:fld>
            <a:endParaRPr lang="en-US" altLang="en-US" sz="1200">
              <a:solidFill>
                <a:schemeClr val="bg1"/>
              </a:solidFill>
              <a:latin typeface="Calibri" panose="020F0502020204030204" pitchFamily="34" charset="0"/>
            </a:endParaRPr>
          </a:p>
        </p:txBody>
      </p:sp>
      <p:sp>
        <p:nvSpPr>
          <p:cNvPr id="14340"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125" name="Rectangle 3"/>
          <p:cNvSpPr>
            <a:spLocks noChangeArrowheads="1"/>
          </p:cNvSpPr>
          <p:nvPr/>
        </p:nvSpPr>
        <p:spPr bwMode="auto">
          <a:xfrm>
            <a:off x="1752600" y="758826"/>
            <a:ext cx="8763000" cy="5718175"/>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In the code:</a:t>
            </a:r>
          </a:p>
          <a:p>
            <a:pPr marL="800100" lvl="1" indent="-342900">
              <a:lnSpc>
                <a:spcPct val="90000"/>
              </a:lnSpc>
              <a:spcBef>
                <a:spcPct val="20000"/>
              </a:spcBef>
              <a:buClr>
                <a:srgbClr val="004E4C"/>
              </a:buClr>
              <a:buSzPct val="50000"/>
              <a:buFont typeface="Wingdings" pitchFamily="2" charset="2"/>
              <a:buChar char="u"/>
              <a:defRPr/>
            </a:pPr>
            <a:r>
              <a:rPr lang="en-US" sz="2000" dirty="0">
                <a:latin typeface="Calibri" pitchFamily="34" charset="0"/>
              </a:rPr>
              <a:t>A</a:t>
            </a:r>
            <a:r>
              <a:rPr lang="en-US" sz="2400" dirty="0">
                <a:latin typeface="Calibri" pitchFamily="34" charset="0"/>
              </a:rPr>
              <a:t> </a:t>
            </a:r>
            <a:r>
              <a:rPr lang="en-US" sz="2000" dirty="0">
                <a:latin typeface="Calibri" pitchFamily="34" charset="0"/>
              </a:rPr>
              <a:t>variable </a:t>
            </a:r>
            <a:r>
              <a:rPr lang="en-US" sz="2000" dirty="0" err="1">
                <a:cs typeface="Courier New" pitchFamily="49" charset="0"/>
              </a:rPr>
              <a:t>numOne</a:t>
            </a:r>
            <a:r>
              <a:rPr lang="en-US" sz="2000" dirty="0">
                <a:latin typeface="Calibri" pitchFamily="34" charset="0"/>
              </a:rPr>
              <a:t> is defined as</a:t>
            </a:r>
            <a:r>
              <a:rPr lang="en-US" sz="1600" dirty="0">
                <a:cs typeface="Courier New" pitchFamily="49" charset="0"/>
              </a:rPr>
              <a:t> </a:t>
            </a:r>
            <a:r>
              <a:rPr lang="en-US" sz="2000" dirty="0">
                <a:cs typeface="Courier New" pitchFamily="49" charset="0"/>
              </a:rPr>
              <a:t>float</a:t>
            </a:r>
            <a:r>
              <a:rPr lang="en-US" sz="2000" dirty="0">
                <a:latin typeface="Calibri" pitchFamily="34" charset="0"/>
              </a:rPr>
              <a:t>. When this variable is boxed, it is converted to type object.</a:t>
            </a:r>
          </a:p>
          <a:p>
            <a:pPr marL="800100" lvl="1" indent="-342900">
              <a:lnSpc>
                <a:spcPct val="90000"/>
              </a:lnSpc>
              <a:spcBef>
                <a:spcPct val="20000"/>
              </a:spcBef>
              <a:buClr>
                <a:srgbClr val="004E4C"/>
              </a:buClr>
              <a:buSzPct val="50000"/>
              <a:buFont typeface="Wingdings" pitchFamily="2" charset="2"/>
              <a:buChar char="u"/>
              <a:defRPr/>
            </a:pPr>
            <a:r>
              <a:rPr lang="en-US" sz="2000" dirty="0">
                <a:latin typeface="Calibri" pitchFamily="34" charset="0"/>
              </a:rPr>
              <a:t> However, when it is unboxed, it causes an </a:t>
            </a:r>
            <a:r>
              <a:rPr lang="en-US" sz="2000" dirty="0" err="1">
                <a:cs typeface="Courier New" pitchFamily="49" charset="0"/>
              </a:rPr>
              <a:t>InvalidCastException</a:t>
            </a:r>
            <a:r>
              <a:rPr lang="en-US" sz="2000" dirty="0">
                <a:latin typeface="Calibri" pitchFamily="34" charset="0"/>
              </a:rPr>
              <a:t> and displays a message for the same. </a:t>
            </a:r>
          </a:p>
          <a:p>
            <a:pPr marL="800100" lvl="1" indent="-342900">
              <a:lnSpc>
                <a:spcPct val="90000"/>
              </a:lnSpc>
              <a:spcBef>
                <a:spcPct val="20000"/>
              </a:spcBef>
              <a:buClr>
                <a:srgbClr val="004E4C"/>
              </a:buClr>
              <a:buSzPct val="50000"/>
              <a:buFont typeface="Wingdings" pitchFamily="2" charset="2"/>
              <a:buChar char="u"/>
              <a:defRPr/>
            </a:pPr>
            <a:r>
              <a:rPr lang="en-US" sz="2000" dirty="0">
                <a:latin typeface="Calibri" pitchFamily="34" charset="0"/>
              </a:rPr>
              <a:t>This is because a value of type </a:t>
            </a:r>
            <a:r>
              <a:rPr lang="en-US" sz="2000" dirty="0">
                <a:cs typeface="Courier New" pitchFamily="49" charset="0"/>
              </a:rPr>
              <a:t>float </a:t>
            </a:r>
            <a:r>
              <a:rPr lang="en-US" sz="2000" dirty="0">
                <a:latin typeface="Calibri" pitchFamily="34" charset="0"/>
              </a:rPr>
              <a:t>is unboxed to type </a:t>
            </a:r>
            <a:r>
              <a:rPr lang="en-US" sz="2000" dirty="0" err="1">
                <a:cs typeface="Courier New" pitchFamily="49" charset="0"/>
              </a:rPr>
              <a:t>int</a:t>
            </a:r>
            <a:r>
              <a:rPr lang="en-US" sz="1600" dirty="0">
                <a:cs typeface="Courier New" pitchFamily="49" charset="0"/>
              </a:rPr>
              <a:t>, </a:t>
            </a:r>
            <a:r>
              <a:rPr lang="en-US" sz="2000" dirty="0">
                <a:latin typeface="Calibri" pitchFamily="34" charset="0"/>
              </a:rPr>
              <a:t>which is not allowed in C#.</a:t>
            </a: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The figure displays the exception that is generated when the program is executed.</a:t>
            </a:r>
          </a:p>
          <a:p>
            <a:pPr marL="800100" lvl="1"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p:txBody>
      </p:sp>
      <p:pic>
        <p:nvPicPr>
          <p:cNvPr id="14342" name="Picture 6" descr="Capture1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810000"/>
            <a:ext cx="7772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949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ArrayTypeMismatchException</a:t>
            </a:r>
            <a:r>
              <a:rPr lang="en-US" altLang="en-US" smtClean="0">
                <a:latin typeface="Calibri" panose="020F0502020204030204" pitchFamily="34" charset="0"/>
              </a:rPr>
              <a:t> Class 1-2</a:t>
            </a:r>
          </a:p>
        </p:txBody>
      </p:sp>
      <p:sp>
        <p:nvSpPr>
          <p:cNvPr id="2" name="Text Placeholder 1"/>
          <p:cNvSpPr>
            <a:spLocks noGrp="1"/>
          </p:cNvSpPr>
          <p:nvPr>
            <p:ph type="body" idx="1"/>
          </p:nvPr>
        </p:nvSpPr>
        <p:spPr/>
        <p:txBody>
          <a:bodyPr/>
          <a:lstStyle/>
          <a:p>
            <a:endParaRPr lang="en-US"/>
          </a:p>
        </p:txBody>
      </p:sp>
      <p:sp>
        <p:nvSpPr>
          <p:cNvPr id="15363"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5F49227-75B2-4323-8C70-EE8FA266AD0C}" type="slidenum">
              <a:rPr lang="en-US" altLang="en-US" sz="1200">
                <a:solidFill>
                  <a:schemeClr val="bg1"/>
                </a:solidFill>
                <a:latin typeface="Calibri" panose="020F0502020204030204" pitchFamily="34" charset="0"/>
              </a:rPr>
              <a:pPr/>
              <a:t>13</a:t>
            </a:fld>
            <a:endParaRPr lang="en-US" altLang="en-US" sz="1200">
              <a:solidFill>
                <a:schemeClr val="bg1"/>
              </a:solidFill>
              <a:latin typeface="Calibri" panose="020F0502020204030204" pitchFamily="34" charset="0"/>
            </a:endParaRPr>
          </a:p>
        </p:txBody>
      </p:sp>
      <p:sp>
        <p:nvSpPr>
          <p:cNvPr id="15364"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15365" name="Rectangle 3"/>
          <p:cNvSpPr>
            <a:spLocks noChangeArrowheads="1"/>
          </p:cNvSpPr>
          <p:nvPr/>
        </p:nvSpPr>
        <p:spPr bwMode="auto">
          <a:xfrm>
            <a:off x="1752600" y="758826"/>
            <a:ext cx="83820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a:t>
            </a:r>
            <a:r>
              <a:rPr lang="en-US" altLang="en-US" sz="2000">
                <a:cs typeface="Courier New" panose="02070309020205020404" pitchFamily="49" charset="0"/>
              </a:rPr>
              <a:t>ArrayTypeMismatchException</a:t>
            </a:r>
            <a:r>
              <a:rPr lang="en-US" altLang="en-US" sz="2000">
                <a:latin typeface="Calibri" panose="020F0502020204030204" pitchFamily="34" charset="0"/>
              </a:rPr>
              <a:t> exception is thrown when the data type of the value being stored is incompatible with the data type of the array.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following code demonstrates the </a:t>
            </a:r>
            <a:r>
              <a:rPr lang="en-US" altLang="en-US" sz="2000">
                <a:cs typeface="Courier New" panose="02070309020205020404" pitchFamily="49" charset="0"/>
              </a:rPr>
              <a:t>ArrayTypeMismatchException </a:t>
            </a:r>
            <a:r>
              <a:rPr lang="en-US" altLang="en-US" sz="2000">
                <a:latin typeface="Calibri" panose="020F0502020204030204" pitchFamily="34" charset="0"/>
              </a:rPr>
              <a:t>exception:</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8" name="Text Box 6"/>
          <p:cNvSpPr txBox="1">
            <a:spLocks noChangeArrowheads="1"/>
          </p:cNvSpPr>
          <p:nvPr/>
        </p:nvSpPr>
        <p:spPr bwMode="auto">
          <a:xfrm>
            <a:off x="3733800" y="2362200"/>
            <a:ext cx="6553200" cy="39624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spcBef>
                <a:spcPts val="200"/>
              </a:spcBef>
              <a:defRPr/>
            </a:pPr>
            <a:r>
              <a:rPr lang="en-US" sz="900" dirty="0">
                <a:latin typeface="Courier New"/>
                <a:ea typeface="Calibri"/>
                <a:cs typeface="Times New Roman"/>
              </a:rPr>
              <a:t>using System;</a:t>
            </a:r>
            <a:endParaRPr lang="en-US" sz="900" dirty="0">
              <a:latin typeface="Calibri"/>
              <a:ea typeface="Calibri"/>
              <a:cs typeface="Times New Roman"/>
            </a:endParaRPr>
          </a:p>
          <a:p>
            <a:pPr>
              <a:lnSpc>
                <a:spcPts val="1105"/>
              </a:lnSpc>
              <a:spcBef>
                <a:spcPts val="200"/>
              </a:spcBef>
              <a:defRPr/>
            </a:pPr>
            <a:r>
              <a:rPr lang="en-US" sz="900" dirty="0">
                <a:latin typeface="Courier New"/>
                <a:ea typeface="Calibri"/>
                <a:cs typeface="Times New Roman"/>
              </a:rPr>
              <a:t>class </a:t>
            </a:r>
            <a:r>
              <a:rPr lang="en-US" sz="900" dirty="0" err="1">
                <a:latin typeface="Courier New"/>
                <a:ea typeface="Calibri"/>
                <a:cs typeface="Times New Roman"/>
              </a:rPr>
              <a:t>ArrayMisMatch</a:t>
            </a:r>
            <a:endParaRPr lang="en-US" sz="900" dirty="0">
              <a:latin typeface="Calibri"/>
              <a:ea typeface="Calibri"/>
              <a:cs typeface="Times New Roman"/>
            </a:endParaRPr>
          </a:p>
          <a:p>
            <a:pPr>
              <a:lnSpc>
                <a:spcPts val="1105"/>
              </a:lnSpc>
              <a:spcBef>
                <a:spcPts val="200"/>
              </a:spcBef>
              <a:defRPr/>
            </a:pPr>
            <a:r>
              <a:rPr lang="en-US" sz="900" dirty="0">
                <a:latin typeface="Courier New"/>
                <a:ea typeface="Calibri"/>
                <a:cs typeface="Times New Roman"/>
              </a:rPr>
              <a:t>{ </a:t>
            </a:r>
            <a:endParaRPr lang="en-US" sz="900" dirty="0">
              <a:latin typeface="Calibri"/>
              <a:ea typeface="Calibri"/>
              <a:cs typeface="Times New Roman"/>
            </a:endParaRPr>
          </a:p>
          <a:p>
            <a:pPr indent="514350">
              <a:lnSpc>
                <a:spcPts val="1105"/>
              </a:lnSpc>
              <a:spcBef>
                <a:spcPts val="200"/>
              </a:spcBef>
              <a:defRPr/>
            </a:pPr>
            <a:r>
              <a:rPr lang="en-US" sz="900" dirty="0">
                <a:latin typeface="Courier New"/>
                <a:ea typeface="Calibri"/>
                <a:cs typeface="Times New Roman"/>
              </a:rPr>
              <a:t>static void Main(string[] </a:t>
            </a:r>
            <a:r>
              <a:rPr lang="en-US" sz="900" dirty="0" err="1">
                <a:latin typeface="Courier New"/>
                <a:ea typeface="Calibri"/>
                <a:cs typeface="Times New Roman"/>
              </a:rPr>
              <a:t>args</a:t>
            </a:r>
            <a:r>
              <a:rPr lang="en-US" sz="900" dirty="0">
                <a:latin typeface="Courier New"/>
                <a:ea typeface="Calibri"/>
                <a:cs typeface="Times New Roman"/>
              </a:rPr>
              <a:t>)</a:t>
            </a:r>
            <a:endParaRPr lang="en-US" sz="900" dirty="0">
              <a:latin typeface="Calibri"/>
              <a:ea typeface="Calibri"/>
              <a:cs typeface="Times New Roman"/>
            </a:endParaRPr>
          </a:p>
          <a:p>
            <a:pPr indent="514350">
              <a:lnSpc>
                <a:spcPts val="1105"/>
              </a:lnSpc>
              <a:spcBef>
                <a:spcPts val="200"/>
              </a:spcBef>
              <a:defRPr/>
            </a:pPr>
            <a:r>
              <a:rPr lang="en-US" sz="900" dirty="0">
                <a:latin typeface="Courier New"/>
                <a:ea typeface="Calibri"/>
                <a:cs typeface="Times New Roman"/>
              </a:rPr>
              <a:t>{ </a:t>
            </a:r>
            <a:endParaRPr lang="en-US" sz="900" dirty="0">
              <a:latin typeface="Calibri"/>
              <a:ea typeface="Calibri"/>
              <a:cs typeface="Times New Roman"/>
            </a:endParaRPr>
          </a:p>
          <a:p>
            <a:pPr indent="800100">
              <a:lnSpc>
                <a:spcPts val="1105"/>
              </a:lnSpc>
              <a:spcBef>
                <a:spcPts val="200"/>
              </a:spcBef>
              <a:defRPr/>
            </a:pPr>
            <a:r>
              <a:rPr lang="en-US" sz="900" dirty="0">
                <a:latin typeface="Courier New"/>
                <a:ea typeface="Calibri"/>
                <a:cs typeface="Times New Roman"/>
              </a:rPr>
              <a:t>string[] names = { "James", "Jack", "Peter" }; </a:t>
            </a:r>
            <a:endParaRPr lang="en-US" sz="900" dirty="0">
              <a:latin typeface="Calibri"/>
              <a:ea typeface="Calibri"/>
              <a:cs typeface="Times New Roman"/>
            </a:endParaRPr>
          </a:p>
          <a:p>
            <a:pPr indent="800100">
              <a:lnSpc>
                <a:spcPts val="1105"/>
              </a:lnSpc>
              <a:spcBef>
                <a:spcPts val="200"/>
              </a:spcBef>
              <a:defRPr/>
            </a:pPr>
            <a:r>
              <a:rPr lang="en-US" sz="900" dirty="0" err="1">
                <a:latin typeface="Courier New"/>
                <a:ea typeface="Calibri"/>
                <a:cs typeface="Times New Roman"/>
              </a:rPr>
              <a:t>int</a:t>
            </a:r>
            <a:r>
              <a:rPr lang="en-US" sz="900" dirty="0">
                <a:latin typeface="Courier New"/>
                <a:ea typeface="Calibri"/>
                <a:cs typeface="Times New Roman"/>
              </a:rPr>
              <a:t>[] id = { 10, 11, 12 }; </a:t>
            </a:r>
            <a:endParaRPr lang="en-US" sz="900" dirty="0">
              <a:latin typeface="Calibri"/>
              <a:ea typeface="Calibri"/>
              <a:cs typeface="Times New Roman"/>
            </a:endParaRPr>
          </a:p>
          <a:p>
            <a:pPr indent="800100">
              <a:lnSpc>
                <a:spcPts val="1105"/>
              </a:lnSpc>
              <a:spcBef>
                <a:spcPts val="200"/>
              </a:spcBef>
              <a:defRPr/>
            </a:pPr>
            <a:r>
              <a:rPr lang="en-US" sz="900" dirty="0">
                <a:latin typeface="Courier New"/>
                <a:ea typeface="Calibri"/>
                <a:cs typeface="Times New Roman"/>
              </a:rPr>
              <a:t>double[] salary = { 1000, 2000, 3000 }; </a:t>
            </a:r>
            <a:endParaRPr lang="en-US" sz="900" dirty="0">
              <a:latin typeface="Calibri"/>
              <a:ea typeface="Calibri"/>
              <a:cs typeface="Times New Roman"/>
            </a:endParaRPr>
          </a:p>
          <a:p>
            <a:pPr indent="800100">
              <a:lnSpc>
                <a:spcPct val="115000"/>
              </a:lnSpc>
              <a:spcAft>
                <a:spcPts val="1000"/>
              </a:spcAft>
              <a:defRPr/>
            </a:pPr>
            <a:r>
              <a:rPr lang="en-US" sz="900" dirty="0">
                <a:latin typeface="Courier New"/>
                <a:ea typeface="Calibri"/>
                <a:cs typeface="Times New Roman"/>
              </a:rPr>
              <a:t>float[] bonus = new float[3];</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try </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 </a:t>
            </a:r>
            <a:endParaRPr lang="en-US" sz="900" dirty="0">
              <a:latin typeface="Calibri"/>
              <a:ea typeface="Calibri"/>
              <a:cs typeface="Times New Roman"/>
            </a:endParaRPr>
          </a:p>
          <a:p>
            <a:pPr indent="1085850">
              <a:lnSpc>
                <a:spcPts val="1105"/>
              </a:lnSpc>
              <a:spcBef>
                <a:spcPts val="200"/>
              </a:spcBef>
              <a:defRPr/>
            </a:pPr>
            <a:r>
              <a:rPr lang="en-US" sz="900" dirty="0" err="1">
                <a:latin typeface="Courier New"/>
                <a:ea typeface="Calibri"/>
                <a:cs typeface="Times New Roman"/>
              </a:rPr>
              <a:t>salary.CopyTo</a:t>
            </a:r>
            <a:r>
              <a:rPr lang="en-US" sz="900" dirty="0">
                <a:latin typeface="Courier New"/>
                <a:ea typeface="Calibri"/>
                <a:cs typeface="Times New Roman"/>
              </a:rPr>
              <a:t>(bonus, 0); </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 </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catch (</a:t>
            </a:r>
            <a:r>
              <a:rPr lang="en-US" sz="900" dirty="0" err="1">
                <a:latin typeface="Courier New"/>
                <a:ea typeface="Calibri"/>
                <a:cs typeface="Times New Roman"/>
              </a:rPr>
              <a:t>ArrayTypeMismatchException</a:t>
            </a:r>
            <a:r>
              <a:rPr lang="en-US" sz="900" dirty="0">
                <a:latin typeface="Courier New"/>
                <a:ea typeface="Calibri"/>
                <a:cs typeface="Times New Roman"/>
              </a:rPr>
              <a:t> </a:t>
            </a:r>
            <a:r>
              <a:rPr lang="en-US" sz="900" dirty="0" err="1">
                <a:latin typeface="Courier New"/>
                <a:ea typeface="Calibri"/>
                <a:cs typeface="Times New Roman"/>
              </a:rPr>
              <a:t>objType</a:t>
            </a:r>
            <a:r>
              <a:rPr lang="en-US" sz="900" dirty="0">
                <a:latin typeface="Courier New"/>
                <a:ea typeface="Calibri"/>
                <a:cs typeface="Times New Roman"/>
              </a:rPr>
              <a:t>) </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 </a:t>
            </a:r>
            <a:endParaRPr lang="en-US" sz="900" dirty="0">
              <a:latin typeface="Calibri"/>
              <a:ea typeface="Calibri"/>
              <a:cs typeface="Times New Roman"/>
            </a:endParaRPr>
          </a:p>
          <a:p>
            <a:pPr indent="1028700">
              <a:lnSpc>
                <a:spcPts val="1105"/>
              </a:lnSpc>
              <a:spcBef>
                <a:spcPts val="200"/>
              </a:spcBef>
              <a:defRPr/>
            </a:pPr>
            <a:r>
              <a:rPr lang="en-US" sz="900" dirty="0" err="1">
                <a:latin typeface="Courier New"/>
                <a:ea typeface="Calibri"/>
                <a:cs typeface="Times New Roman"/>
              </a:rPr>
              <a:t>Console.WriteLine</a:t>
            </a:r>
            <a:r>
              <a:rPr lang="en-US" sz="900" dirty="0">
                <a:latin typeface="Courier New"/>
                <a:ea typeface="Calibri"/>
                <a:cs typeface="Times New Roman"/>
              </a:rPr>
              <a:t>("Error: " + </a:t>
            </a:r>
            <a:r>
              <a:rPr lang="en-US" sz="900" dirty="0" err="1">
                <a:latin typeface="Courier New"/>
                <a:ea typeface="Calibri"/>
                <a:cs typeface="Times New Roman"/>
              </a:rPr>
              <a:t>objType</a:t>
            </a:r>
            <a:r>
              <a:rPr lang="en-US" sz="900" dirty="0">
                <a:latin typeface="Courier New"/>
                <a:ea typeface="Calibri"/>
                <a:cs typeface="Times New Roman"/>
              </a:rPr>
              <a:t>); </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 </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catch (Exception </a:t>
            </a:r>
            <a:r>
              <a:rPr lang="en-US" sz="900" dirty="0" err="1">
                <a:latin typeface="Courier New"/>
                <a:ea typeface="Calibri"/>
                <a:cs typeface="Times New Roman"/>
              </a:rPr>
              <a:t>objEx</a:t>
            </a:r>
            <a:r>
              <a:rPr lang="en-US" sz="900" dirty="0">
                <a:latin typeface="Courier New"/>
                <a:ea typeface="Calibri"/>
                <a:cs typeface="Times New Roman"/>
              </a:rPr>
              <a:t>) </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 </a:t>
            </a:r>
            <a:endParaRPr lang="en-US" sz="900" dirty="0">
              <a:latin typeface="Calibri"/>
              <a:ea typeface="Calibri"/>
              <a:cs typeface="Times New Roman"/>
            </a:endParaRPr>
          </a:p>
          <a:p>
            <a:pPr indent="1143000">
              <a:lnSpc>
                <a:spcPts val="1105"/>
              </a:lnSpc>
              <a:spcBef>
                <a:spcPts val="200"/>
              </a:spcBef>
              <a:defRPr/>
            </a:pPr>
            <a:r>
              <a:rPr lang="en-US" sz="900" dirty="0" err="1">
                <a:latin typeface="Courier New"/>
                <a:ea typeface="Calibri"/>
                <a:cs typeface="Times New Roman"/>
              </a:rPr>
              <a:t>Console.WriteLine</a:t>
            </a:r>
            <a:r>
              <a:rPr lang="en-US" sz="900" dirty="0">
                <a:latin typeface="Courier New"/>
                <a:ea typeface="Calibri"/>
                <a:cs typeface="Times New Roman"/>
              </a:rPr>
              <a:t>("Error: " + </a:t>
            </a:r>
            <a:r>
              <a:rPr lang="en-US" sz="900" dirty="0" err="1">
                <a:latin typeface="Courier New"/>
                <a:ea typeface="Calibri"/>
                <a:cs typeface="Times New Roman"/>
              </a:rPr>
              <a:t>objEx</a:t>
            </a:r>
            <a:r>
              <a:rPr lang="en-US" sz="900" dirty="0">
                <a:latin typeface="Courier New"/>
                <a:ea typeface="Calibri"/>
                <a:cs typeface="Times New Roman"/>
              </a:rPr>
              <a:t>); </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 </a:t>
            </a:r>
            <a:endParaRPr lang="en-US" sz="900" dirty="0">
              <a:latin typeface="Calibri"/>
              <a:ea typeface="Calibri"/>
              <a:cs typeface="Times New Roman"/>
            </a:endParaRPr>
          </a:p>
          <a:p>
            <a:pPr indent="742950">
              <a:lnSpc>
                <a:spcPts val="1105"/>
              </a:lnSpc>
              <a:spcBef>
                <a:spcPts val="200"/>
              </a:spcBef>
              <a:defRPr/>
            </a:pPr>
            <a:r>
              <a:rPr lang="en-US" sz="900" dirty="0">
                <a:latin typeface="Courier New"/>
                <a:ea typeface="Calibri"/>
                <a:cs typeface="Times New Roman"/>
              </a:rPr>
              <a:t>}</a:t>
            </a:r>
            <a:endParaRPr lang="en-US" sz="900" dirty="0">
              <a:latin typeface="Calibri"/>
              <a:ea typeface="Calibri"/>
              <a:cs typeface="Times New Roman"/>
            </a:endParaRPr>
          </a:p>
          <a:p>
            <a:pPr>
              <a:lnSpc>
                <a:spcPct val="115000"/>
              </a:lnSpc>
              <a:spcAft>
                <a:spcPts val="1000"/>
              </a:spcAft>
              <a:defRPr/>
            </a:pPr>
            <a:r>
              <a:rPr lang="en-US" sz="900" dirty="0">
                <a:latin typeface="Courier New"/>
                <a:ea typeface="Calibri"/>
                <a:cs typeface="Times New Roman"/>
              </a:rPr>
              <a:t>}</a:t>
            </a:r>
            <a:endParaRPr lang="en-US" sz="900" dirty="0">
              <a:latin typeface="Calibri"/>
              <a:ea typeface="Calibri"/>
              <a:cs typeface="Times New Roman"/>
            </a:endParaRPr>
          </a:p>
          <a:p>
            <a:pPr eaLnBrk="1" hangingPunct="1">
              <a:lnSpc>
                <a:spcPct val="70000"/>
              </a:lnSpc>
              <a:spcBef>
                <a:spcPct val="50000"/>
              </a:spcBef>
              <a:defRPr/>
            </a:pPr>
            <a:endParaRPr lang="en-US" sz="1600" dirty="0"/>
          </a:p>
          <a:p>
            <a:pPr eaLnBrk="1" hangingPunct="1">
              <a:lnSpc>
                <a:spcPct val="70000"/>
              </a:lnSpc>
              <a:spcBef>
                <a:spcPct val="50000"/>
              </a:spcBef>
              <a:defRPr/>
            </a:pPr>
            <a:endParaRPr lang="en-US" sz="1600" b="1" dirty="0"/>
          </a:p>
        </p:txBody>
      </p:sp>
      <p:sp>
        <p:nvSpPr>
          <p:cNvPr id="15367" name="Text Box 4"/>
          <p:cNvSpPr txBox="1">
            <a:spLocks noChangeArrowheads="1"/>
          </p:cNvSpPr>
          <p:nvPr/>
        </p:nvSpPr>
        <p:spPr bwMode="auto">
          <a:xfrm>
            <a:off x="2209800" y="25146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109688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ArrayTypeMismatchException</a:t>
            </a:r>
            <a:r>
              <a:rPr lang="en-US" altLang="en-US" smtClean="0">
                <a:latin typeface="Calibri" panose="020F0502020204030204" pitchFamily="34" charset="0"/>
              </a:rPr>
              <a:t> Class 2-2</a:t>
            </a:r>
          </a:p>
        </p:txBody>
      </p:sp>
      <p:sp>
        <p:nvSpPr>
          <p:cNvPr id="2" name="Text Placeholder 1"/>
          <p:cNvSpPr>
            <a:spLocks noGrp="1"/>
          </p:cNvSpPr>
          <p:nvPr>
            <p:ph type="body" idx="1"/>
          </p:nvPr>
        </p:nvSpPr>
        <p:spPr/>
        <p:txBody>
          <a:bodyPr/>
          <a:lstStyle/>
          <a:p>
            <a:endParaRPr lang="en-US"/>
          </a:p>
        </p:txBody>
      </p:sp>
      <p:sp>
        <p:nvSpPr>
          <p:cNvPr id="16387" name="Slide Number Placeholder 6"/>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A57A83F-97EA-495B-B431-BED448FC3B20}" type="slidenum">
              <a:rPr lang="en-US" altLang="en-US" sz="1200">
                <a:solidFill>
                  <a:schemeClr val="bg1"/>
                </a:solidFill>
                <a:latin typeface="Calibri" panose="020F0502020204030204" pitchFamily="34" charset="0"/>
              </a:rPr>
              <a:pPr/>
              <a:t>14</a:t>
            </a:fld>
            <a:endParaRPr lang="en-US" altLang="en-US" sz="1200">
              <a:solidFill>
                <a:schemeClr val="bg1"/>
              </a:solidFill>
              <a:latin typeface="Calibri" panose="020F0502020204030204" pitchFamily="34" charset="0"/>
            </a:endParaRPr>
          </a:p>
        </p:txBody>
      </p:sp>
      <p:sp>
        <p:nvSpPr>
          <p:cNvPr id="16388"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16389" name="Rectangle 3"/>
          <p:cNvSpPr>
            <a:spLocks noChangeArrowheads="1"/>
          </p:cNvSpPr>
          <p:nvPr/>
        </p:nvSpPr>
        <p:spPr bwMode="auto">
          <a:xfrm>
            <a:off x="2057400" y="1219200"/>
            <a:ext cx="8458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16390" name="Rectangle 3"/>
          <p:cNvSpPr>
            <a:spLocks noChangeArrowheads="1"/>
          </p:cNvSpPr>
          <p:nvPr/>
        </p:nvSpPr>
        <p:spPr bwMode="auto">
          <a:xfrm>
            <a:off x="1752600" y="758826"/>
            <a:ext cx="8763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800100" indent="-34290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In the code:</a:t>
            </a:r>
          </a:p>
          <a:p>
            <a:pPr lvl="1"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a:t>
            </a:r>
            <a:r>
              <a:rPr lang="en-US" altLang="en-US" sz="2000" b="1">
                <a:cs typeface="Courier New" panose="02070309020205020404" pitchFamily="49" charset="0"/>
              </a:rPr>
              <a:t>salary</a:t>
            </a:r>
            <a:r>
              <a:rPr lang="en-US" altLang="en-US" sz="2000">
                <a:latin typeface="Calibri" panose="020F0502020204030204" pitchFamily="34" charset="0"/>
              </a:rPr>
              <a:t> array is of double data type and the </a:t>
            </a:r>
            <a:r>
              <a:rPr lang="en-US" altLang="en-US" sz="2000" b="1">
                <a:cs typeface="Courier New" panose="02070309020205020404" pitchFamily="49" charset="0"/>
              </a:rPr>
              <a:t>bonus</a:t>
            </a:r>
            <a:r>
              <a:rPr lang="en-US" altLang="en-US" sz="2000">
                <a:latin typeface="Calibri" panose="020F0502020204030204" pitchFamily="34" charset="0"/>
              </a:rPr>
              <a:t> array is of </a:t>
            </a:r>
            <a:r>
              <a:rPr lang="en-US" altLang="en-US" sz="2000">
                <a:cs typeface="Courier New" panose="02070309020205020404" pitchFamily="49" charset="0"/>
              </a:rPr>
              <a:t>float</a:t>
            </a:r>
            <a:r>
              <a:rPr lang="en-US" altLang="en-US" sz="2000">
                <a:latin typeface="Calibri" panose="020F0502020204030204" pitchFamily="34" charset="0"/>
              </a:rPr>
              <a:t> data type.</a:t>
            </a:r>
          </a:p>
          <a:p>
            <a:pPr lvl="1"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When copying the values stored in </a:t>
            </a:r>
            <a:r>
              <a:rPr lang="en-US" altLang="en-US" sz="2000" b="1">
                <a:cs typeface="Courier New" panose="02070309020205020404" pitchFamily="49" charset="0"/>
              </a:rPr>
              <a:t>salary</a:t>
            </a:r>
            <a:r>
              <a:rPr lang="en-US" altLang="en-US" sz="2000">
                <a:latin typeface="Calibri" panose="020F0502020204030204" pitchFamily="34" charset="0"/>
              </a:rPr>
              <a:t> array to </a:t>
            </a:r>
            <a:r>
              <a:rPr lang="en-US" altLang="en-US" sz="2000" b="1">
                <a:cs typeface="Courier New" panose="02070309020205020404" pitchFamily="49" charset="0"/>
              </a:rPr>
              <a:t>bonus</a:t>
            </a:r>
            <a:r>
              <a:rPr lang="en-US" altLang="en-US" sz="2000">
                <a:latin typeface="Calibri" panose="020F0502020204030204" pitchFamily="34" charset="0"/>
              </a:rPr>
              <a:t> array using the </a:t>
            </a:r>
            <a:r>
              <a:rPr lang="en-US" altLang="en-US" sz="2000">
                <a:cs typeface="Courier New" panose="02070309020205020404" pitchFamily="49" charset="0"/>
              </a:rPr>
              <a:t>CopyTo()</a:t>
            </a:r>
            <a:r>
              <a:rPr lang="en-US" altLang="en-US" sz="16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method, data type mismatch occurs.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r>
              <a:rPr lang="en-US" altLang="en-US" sz="2000">
                <a:latin typeface="Calibri" panose="020F0502020204030204" pitchFamily="34" charset="0"/>
              </a:rPr>
              <a:t>                </a:t>
            </a: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16391" name="Rectangle 3"/>
          <p:cNvSpPr>
            <a:spLocks noChangeArrowheads="1"/>
          </p:cNvSpPr>
          <p:nvPr/>
        </p:nvSpPr>
        <p:spPr bwMode="auto">
          <a:xfrm>
            <a:off x="1752600" y="2438400"/>
            <a:ext cx="8153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following table displays the exception that is generated when the program is executed:</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r>
              <a:rPr lang="en-US" altLang="en-US" sz="2000">
                <a:latin typeface="Calibri" panose="020F0502020204030204" pitchFamily="34" charset="0"/>
              </a:rPr>
              <a:t>                Figure 11.4: ArrayTypeMismatchException Generated at Runtime</a:t>
            </a: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pic>
        <p:nvPicPr>
          <p:cNvPr id="16392" name="Picture 10" descr="Capture1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429000"/>
            <a:ext cx="741045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9512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NullReferenceException</a:t>
            </a:r>
            <a:r>
              <a:rPr lang="en-US" altLang="en-US" smtClean="0">
                <a:latin typeface="Calibri" panose="020F0502020204030204" pitchFamily="34" charset="0"/>
              </a:rPr>
              <a:t> Class 1-2</a:t>
            </a:r>
          </a:p>
        </p:txBody>
      </p:sp>
      <p:sp>
        <p:nvSpPr>
          <p:cNvPr id="2" name="Text Placeholder 1"/>
          <p:cNvSpPr>
            <a:spLocks noGrp="1"/>
          </p:cNvSpPr>
          <p:nvPr>
            <p:ph type="body" idx="1"/>
          </p:nvPr>
        </p:nvSpPr>
        <p:spPr/>
        <p:txBody>
          <a:bodyPr/>
          <a:lstStyle/>
          <a:p>
            <a:endParaRPr lang="en-US"/>
          </a:p>
        </p:txBody>
      </p:sp>
      <p:sp>
        <p:nvSpPr>
          <p:cNvPr id="17411"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A570714-951D-4224-8664-2A04FEA71871}" type="slidenum">
              <a:rPr lang="en-US" altLang="en-US" sz="1200">
                <a:solidFill>
                  <a:schemeClr val="bg1"/>
                </a:solidFill>
                <a:latin typeface="Calibri" panose="020F0502020204030204" pitchFamily="34" charset="0"/>
              </a:rPr>
              <a:pPr/>
              <a:t>15</a:t>
            </a:fld>
            <a:endParaRPr lang="en-US" altLang="en-US" sz="1200">
              <a:solidFill>
                <a:schemeClr val="bg1"/>
              </a:solidFill>
              <a:latin typeface="Calibri" panose="020F0502020204030204" pitchFamily="34" charset="0"/>
            </a:endParaRPr>
          </a:p>
        </p:txBody>
      </p:sp>
      <p:sp>
        <p:nvSpPr>
          <p:cNvPr id="17412"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17413" name="Rectangle 3"/>
          <p:cNvSpPr>
            <a:spLocks noChangeArrowheads="1"/>
          </p:cNvSpPr>
          <p:nvPr/>
        </p:nvSpPr>
        <p:spPr bwMode="auto">
          <a:xfrm>
            <a:off x="1752600" y="758826"/>
            <a:ext cx="81534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600">
                <a:latin typeface="Calibri" panose="020F0502020204030204" pitchFamily="34" charset="0"/>
              </a:rPr>
              <a:t>The </a:t>
            </a:r>
            <a:r>
              <a:rPr lang="en-US" altLang="en-US" sz="1600">
                <a:cs typeface="Courier New" panose="02070309020205020404" pitchFamily="49" charset="0"/>
              </a:rPr>
              <a:t>NullReferenceException</a:t>
            </a:r>
            <a:r>
              <a:rPr lang="en-US" altLang="en-US" sz="1600">
                <a:latin typeface="Calibri" panose="020F0502020204030204" pitchFamily="34" charset="0"/>
              </a:rPr>
              <a:t> exception is thrown when an attempt is made to operate on a null reference as shown in the following code:</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8" name="Text Box 6"/>
          <p:cNvSpPr txBox="1">
            <a:spLocks noChangeArrowheads="1"/>
          </p:cNvSpPr>
          <p:nvPr/>
        </p:nvSpPr>
        <p:spPr bwMode="auto">
          <a:xfrm>
            <a:off x="3352800" y="1219200"/>
            <a:ext cx="6248400" cy="52578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spcBef>
                <a:spcPts val="200"/>
              </a:spcBef>
              <a:defRPr/>
            </a:pPr>
            <a:r>
              <a:rPr lang="en-US" sz="800" dirty="0">
                <a:latin typeface="Courier New"/>
                <a:ea typeface="Calibri"/>
                <a:cs typeface="Times New Roman"/>
              </a:rPr>
              <a:t>using System;</a:t>
            </a:r>
            <a:endParaRPr lang="en-US" sz="800" dirty="0">
              <a:latin typeface="Calibri"/>
              <a:ea typeface="Calibri"/>
              <a:cs typeface="Times New Roman"/>
            </a:endParaRPr>
          </a:p>
          <a:p>
            <a:pPr>
              <a:lnSpc>
                <a:spcPts val="1105"/>
              </a:lnSpc>
              <a:spcBef>
                <a:spcPts val="200"/>
              </a:spcBef>
              <a:defRPr/>
            </a:pPr>
            <a:r>
              <a:rPr lang="en-US" sz="800" dirty="0">
                <a:latin typeface="Courier New"/>
                <a:ea typeface="Calibri"/>
                <a:cs typeface="Times New Roman"/>
              </a:rPr>
              <a:t>class Employee</a:t>
            </a:r>
            <a:endParaRPr lang="en-US" sz="800" dirty="0">
              <a:latin typeface="Calibri"/>
              <a:ea typeface="Calibri"/>
              <a:cs typeface="Times New Roman"/>
            </a:endParaRPr>
          </a:p>
          <a:p>
            <a:pPr>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457200">
              <a:lnSpc>
                <a:spcPts val="1105"/>
              </a:lnSpc>
              <a:spcBef>
                <a:spcPts val="200"/>
              </a:spcBef>
              <a:defRPr/>
            </a:pPr>
            <a:r>
              <a:rPr lang="en-US" sz="800" dirty="0">
                <a:latin typeface="Courier New"/>
                <a:ea typeface="Calibri"/>
                <a:cs typeface="Times New Roman"/>
              </a:rPr>
              <a:t>private string _</a:t>
            </a:r>
            <a:r>
              <a:rPr lang="en-US" sz="800" dirty="0" err="1">
                <a:latin typeface="Courier New"/>
                <a:ea typeface="Calibri"/>
                <a:cs typeface="Times New Roman"/>
              </a:rPr>
              <a:t>empName</a:t>
            </a:r>
            <a:r>
              <a:rPr lang="en-US" sz="800" dirty="0">
                <a:latin typeface="Courier New"/>
                <a:ea typeface="Calibri"/>
                <a:cs typeface="Times New Roman"/>
              </a:rPr>
              <a:t>; </a:t>
            </a:r>
            <a:endParaRPr lang="en-US" sz="800" dirty="0">
              <a:latin typeface="Calibri"/>
              <a:ea typeface="Calibri"/>
              <a:cs typeface="Times New Roman"/>
            </a:endParaRPr>
          </a:p>
          <a:p>
            <a:pPr indent="457200">
              <a:lnSpc>
                <a:spcPts val="1105"/>
              </a:lnSpc>
              <a:spcBef>
                <a:spcPts val="200"/>
              </a:spcBef>
              <a:defRPr/>
            </a:pPr>
            <a:r>
              <a:rPr lang="en-US" sz="800" dirty="0">
                <a:latin typeface="Courier New"/>
                <a:ea typeface="Calibri"/>
                <a:cs typeface="Times New Roman"/>
              </a:rPr>
              <a:t>private </a:t>
            </a:r>
            <a:r>
              <a:rPr lang="en-US" sz="800" dirty="0" err="1">
                <a:latin typeface="Courier New"/>
                <a:ea typeface="Calibri"/>
                <a:cs typeface="Times New Roman"/>
              </a:rPr>
              <a:t>int</a:t>
            </a:r>
            <a:r>
              <a:rPr lang="en-US" sz="800" dirty="0">
                <a:latin typeface="Courier New"/>
                <a:ea typeface="Calibri"/>
                <a:cs typeface="Times New Roman"/>
              </a:rPr>
              <a:t> _</a:t>
            </a:r>
            <a:r>
              <a:rPr lang="en-US" sz="800" dirty="0" err="1">
                <a:latin typeface="Courier New"/>
                <a:ea typeface="Calibri"/>
                <a:cs typeface="Times New Roman"/>
              </a:rPr>
              <a:t>empID</a:t>
            </a:r>
            <a:r>
              <a:rPr lang="en-US" sz="800" dirty="0">
                <a:latin typeface="Courier New"/>
                <a:ea typeface="Calibri"/>
                <a:cs typeface="Times New Roman"/>
              </a:rPr>
              <a:t>; </a:t>
            </a:r>
            <a:endParaRPr lang="en-US" sz="800" dirty="0">
              <a:latin typeface="Calibri"/>
              <a:ea typeface="Calibri"/>
              <a:cs typeface="Times New Roman"/>
            </a:endParaRPr>
          </a:p>
          <a:p>
            <a:pPr indent="457200">
              <a:lnSpc>
                <a:spcPts val="1105"/>
              </a:lnSpc>
              <a:spcBef>
                <a:spcPts val="200"/>
              </a:spcBef>
              <a:defRPr/>
            </a:pPr>
            <a:r>
              <a:rPr lang="en-US" sz="800" dirty="0">
                <a:latin typeface="Courier New"/>
                <a:ea typeface="Calibri"/>
                <a:cs typeface="Times New Roman"/>
              </a:rPr>
              <a:t>public Employee() </a:t>
            </a:r>
            <a:endParaRPr lang="en-US" sz="800" dirty="0">
              <a:latin typeface="Calibri"/>
              <a:ea typeface="Calibri"/>
              <a:cs typeface="Times New Roman"/>
            </a:endParaRPr>
          </a:p>
          <a:p>
            <a:pPr indent="45720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685800">
              <a:lnSpc>
                <a:spcPts val="1105"/>
              </a:lnSpc>
              <a:spcBef>
                <a:spcPts val="200"/>
              </a:spcBef>
              <a:defRPr/>
            </a:pPr>
            <a:r>
              <a:rPr lang="en-US" sz="800" dirty="0">
                <a:latin typeface="Courier New"/>
                <a:ea typeface="Calibri"/>
                <a:cs typeface="Times New Roman"/>
              </a:rPr>
              <a:t>_</a:t>
            </a:r>
            <a:r>
              <a:rPr lang="en-US" sz="800" dirty="0" err="1">
                <a:latin typeface="Courier New"/>
                <a:ea typeface="Calibri"/>
                <a:cs typeface="Times New Roman"/>
              </a:rPr>
              <a:t>empName</a:t>
            </a:r>
            <a:r>
              <a:rPr lang="en-US" sz="800" dirty="0">
                <a:latin typeface="Courier New"/>
                <a:ea typeface="Calibri"/>
                <a:cs typeface="Times New Roman"/>
              </a:rPr>
              <a:t> = "David"; </a:t>
            </a:r>
            <a:endParaRPr lang="en-US" sz="800" dirty="0">
              <a:latin typeface="Calibri"/>
              <a:ea typeface="Calibri"/>
              <a:cs typeface="Times New Roman"/>
            </a:endParaRPr>
          </a:p>
          <a:p>
            <a:pPr indent="685800">
              <a:lnSpc>
                <a:spcPts val="1105"/>
              </a:lnSpc>
              <a:spcBef>
                <a:spcPts val="200"/>
              </a:spcBef>
              <a:defRPr/>
            </a:pPr>
            <a:r>
              <a:rPr lang="en-US" sz="800" dirty="0">
                <a:latin typeface="Courier New"/>
                <a:ea typeface="Calibri"/>
                <a:cs typeface="Times New Roman"/>
              </a:rPr>
              <a:t>_</a:t>
            </a:r>
            <a:r>
              <a:rPr lang="en-US" sz="800" dirty="0" err="1">
                <a:latin typeface="Courier New"/>
                <a:ea typeface="Calibri"/>
                <a:cs typeface="Times New Roman"/>
              </a:rPr>
              <a:t>empID</a:t>
            </a:r>
            <a:r>
              <a:rPr lang="en-US" sz="800" dirty="0">
                <a:latin typeface="Courier New"/>
                <a:ea typeface="Calibri"/>
                <a:cs typeface="Times New Roman"/>
              </a:rPr>
              <a:t> = 101; </a:t>
            </a:r>
            <a:endParaRPr lang="en-US" sz="800" dirty="0">
              <a:latin typeface="Calibri"/>
              <a:ea typeface="Calibri"/>
              <a:cs typeface="Times New Roman"/>
            </a:endParaRPr>
          </a:p>
          <a:p>
            <a:pPr indent="45720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457200">
              <a:lnSpc>
                <a:spcPts val="1105"/>
              </a:lnSpc>
              <a:spcBef>
                <a:spcPts val="200"/>
              </a:spcBef>
              <a:defRPr/>
            </a:pPr>
            <a:r>
              <a:rPr lang="en-US" sz="800" dirty="0">
                <a:latin typeface="Courier New"/>
                <a:ea typeface="Calibri"/>
                <a:cs typeface="Times New Roman"/>
              </a:rPr>
              <a:t>static void Main(string[] </a:t>
            </a:r>
            <a:r>
              <a:rPr lang="en-US" sz="800" dirty="0" err="1">
                <a:latin typeface="Courier New"/>
                <a:ea typeface="Calibri"/>
                <a:cs typeface="Times New Roman"/>
              </a:rPr>
              <a:t>args</a:t>
            </a:r>
            <a:r>
              <a:rPr lang="en-US" sz="800" dirty="0">
                <a:latin typeface="Courier New"/>
                <a:ea typeface="Calibri"/>
                <a:cs typeface="Times New Roman"/>
              </a:rPr>
              <a:t>) </a:t>
            </a:r>
            <a:endParaRPr lang="en-US" sz="800" dirty="0">
              <a:latin typeface="Calibri"/>
              <a:ea typeface="Calibri"/>
              <a:cs typeface="Times New Roman"/>
            </a:endParaRPr>
          </a:p>
          <a:p>
            <a:pPr indent="45720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Employee </a:t>
            </a:r>
            <a:r>
              <a:rPr lang="en-US" sz="800" dirty="0" err="1">
                <a:latin typeface="Courier New"/>
                <a:ea typeface="Calibri"/>
                <a:cs typeface="Times New Roman"/>
              </a:rPr>
              <a:t>objEmployee</a:t>
            </a:r>
            <a:r>
              <a:rPr lang="en-US" sz="800" dirty="0">
                <a:latin typeface="Courier New"/>
                <a:ea typeface="Calibri"/>
                <a:cs typeface="Times New Roman"/>
              </a:rPr>
              <a:t> = new Employee();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Employee </a:t>
            </a:r>
            <a:r>
              <a:rPr lang="en-US" sz="800" dirty="0" err="1">
                <a:latin typeface="Courier New"/>
                <a:ea typeface="Calibri"/>
                <a:cs typeface="Times New Roman"/>
              </a:rPr>
              <a:t>objEmp</a:t>
            </a:r>
            <a:r>
              <a:rPr lang="en-US" sz="800" dirty="0">
                <a:latin typeface="Courier New"/>
                <a:ea typeface="Calibri"/>
                <a:cs typeface="Times New Roman"/>
              </a:rPr>
              <a:t> = </a:t>
            </a:r>
            <a:r>
              <a:rPr lang="en-US" sz="800" dirty="0" err="1">
                <a:latin typeface="Courier New"/>
                <a:ea typeface="Calibri"/>
                <a:cs typeface="Times New Roman"/>
              </a:rPr>
              <a:t>objEmployee</a:t>
            </a: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err="1">
                <a:latin typeface="Courier New"/>
                <a:ea typeface="Calibri"/>
                <a:cs typeface="Times New Roman"/>
              </a:rPr>
              <a:t>objEmployee</a:t>
            </a:r>
            <a:r>
              <a:rPr lang="en-US" sz="800" dirty="0">
                <a:latin typeface="Courier New"/>
                <a:ea typeface="Calibri"/>
                <a:cs typeface="Times New Roman"/>
              </a:rPr>
              <a:t> = null;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try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("Employee Name: " + </a:t>
            </a:r>
            <a:endParaRPr lang="en-US" sz="800" dirty="0">
              <a:latin typeface="Calibri"/>
              <a:ea typeface="Calibri"/>
              <a:cs typeface="Times New Roman"/>
            </a:endParaRPr>
          </a:p>
          <a:p>
            <a:pPr indent="742950">
              <a:lnSpc>
                <a:spcPts val="1105"/>
              </a:lnSpc>
              <a:spcBef>
                <a:spcPts val="200"/>
              </a:spcBef>
              <a:defRPr/>
            </a:pPr>
            <a:r>
              <a:rPr lang="en-US" sz="800" dirty="0" err="1">
                <a:latin typeface="Courier New"/>
                <a:ea typeface="Calibri"/>
                <a:cs typeface="Times New Roman"/>
              </a:rPr>
              <a:t>objEmployee._empName</a:t>
            </a: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("Employee ID: " + </a:t>
            </a:r>
            <a:endParaRPr lang="en-US" sz="800" dirty="0">
              <a:latin typeface="Calibri"/>
              <a:ea typeface="Calibri"/>
              <a:cs typeface="Times New Roman"/>
            </a:endParaRPr>
          </a:p>
          <a:p>
            <a:pPr indent="742950">
              <a:lnSpc>
                <a:spcPts val="1105"/>
              </a:lnSpc>
              <a:spcBef>
                <a:spcPts val="200"/>
              </a:spcBef>
              <a:defRPr/>
            </a:pPr>
            <a:r>
              <a:rPr lang="en-US" sz="800" dirty="0" err="1">
                <a:latin typeface="Courier New"/>
                <a:ea typeface="Calibri"/>
                <a:cs typeface="Times New Roman"/>
              </a:rPr>
              <a:t>objEmployee._empID</a:t>
            </a: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catch (</a:t>
            </a:r>
            <a:r>
              <a:rPr lang="en-US" sz="800" dirty="0" err="1">
                <a:latin typeface="Courier New"/>
                <a:ea typeface="Calibri"/>
                <a:cs typeface="Times New Roman"/>
              </a:rPr>
              <a:t>NullReferenceException</a:t>
            </a:r>
            <a:r>
              <a:rPr lang="en-US" sz="800" dirty="0">
                <a:latin typeface="Courier New"/>
                <a:ea typeface="Calibri"/>
                <a:cs typeface="Times New Roman"/>
              </a:rPr>
              <a:t> </a:t>
            </a:r>
            <a:r>
              <a:rPr lang="en-US" sz="800" dirty="0" err="1">
                <a:latin typeface="Courier New"/>
                <a:ea typeface="Calibri"/>
                <a:cs typeface="Times New Roman"/>
              </a:rPr>
              <a:t>objNull</a:t>
            </a: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("Error: " + </a:t>
            </a:r>
            <a:r>
              <a:rPr lang="en-US" sz="800" dirty="0" err="1">
                <a:latin typeface="Courier New"/>
                <a:ea typeface="Calibri"/>
                <a:cs typeface="Times New Roman"/>
              </a:rPr>
              <a:t>objNull</a:t>
            </a: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catch (Exception </a:t>
            </a:r>
            <a:r>
              <a:rPr lang="en-US" sz="800" dirty="0" err="1">
                <a:latin typeface="Courier New"/>
                <a:ea typeface="Calibri"/>
                <a:cs typeface="Times New Roman"/>
              </a:rPr>
              <a:t>objEx</a:t>
            </a: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("Error: " + </a:t>
            </a:r>
            <a:r>
              <a:rPr lang="en-US" sz="800" dirty="0" err="1">
                <a:latin typeface="Courier New"/>
                <a:ea typeface="Calibri"/>
                <a:cs typeface="Times New Roman"/>
              </a:rPr>
              <a:t>objEx</a:t>
            </a:r>
            <a:r>
              <a:rPr lang="en-US" sz="800" dirty="0">
                <a:latin typeface="Courier New"/>
                <a:ea typeface="Calibri"/>
                <a:cs typeface="Times New Roman"/>
              </a:rPr>
              <a:t>); </a:t>
            </a:r>
            <a:endParaRPr lang="en-US" sz="800" dirty="0">
              <a:latin typeface="Calibri"/>
              <a:ea typeface="Calibri"/>
              <a:cs typeface="Times New Roman"/>
            </a:endParaRPr>
          </a:p>
          <a:p>
            <a:pPr indent="7429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457200">
              <a:lnSpc>
                <a:spcPts val="1105"/>
              </a:lnSpc>
              <a:spcBef>
                <a:spcPts val="200"/>
              </a:spcBef>
              <a:defRPr/>
            </a:pPr>
            <a:r>
              <a:rPr lang="en-US" sz="800" dirty="0">
                <a:latin typeface="Courier New"/>
                <a:ea typeface="Calibri"/>
                <a:cs typeface="Times New Roman"/>
              </a:rPr>
              <a:t>}</a:t>
            </a:r>
            <a:endParaRPr lang="en-US" sz="800" dirty="0">
              <a:latin typeface="Calibri"/>
              <a:ea typeface="Calibri"/>
              <a:cs typeface="Times New Roman"/>
            </a:endParaRPr>
          </a:p>
          <a:p>
            <a:pPr>
              <a:lnSpc>
                <a:spcPct val="115000"/>
              </a:lnSpc>
              <a:spcAft>
                <a:spcPts val="1000"/>
              </a:spcAft>
              <a:defRPr/>
            </a:pPr>
            <a:r>
              <a:rPr lang="en-US" sz="800" dirty="0">
                <a:latin typeface="Courier New"/>
                <a:ea typeface="Calibri"/>
                <a:cs typeface="Times New Roman"/>
              </a:rPr>
              <a:t>}</a:t>
            </a:r>
            <a:endParaRPr lang="en-US" sz="800" dirty="0">
              <a:latin typeface="Calibri"/>
              <a:ea typeface="Calibri"/>
              <a:cs typeface="Times New Roman"/>
            </a:endParaRPr>
          </a:p>
          <a:p>
            <a:pPr eaLnBrk="1" hangingPunct="1">
              <a:lnSpc>
                <a:spcPct val="70000"/>
              </a:lnSpc>
              <a:spcBef>
                <a:spcPct val="50000"/>
              </a:spcBef>
              <a:defRPr/>
            </a:pPr>
            <a:endParaRPr lang="en-US" sz="800" dirty="0"/>
          </a:p>
          <a:p>
            <a:pPr eaLnBrk="1" hangingPunct="1">
              <a:lnSpc>
                <a:spcPct val="70000"/>
              </a:lnSpc>
              <a:spcBef>
                <a:spcPct val="50000"/>
              </a:spcBef>
              <a:defRPr/>
            </a:pPr>
            <a:r>
              <a:rPr lang="en-US" sz="800" dirty="0"/>
              <a:t> </a:t>
            </a:r>
          </a:p>
          <a:p>
            <a:pPr eaLnBrk="1" hangingPunct="1">
              <a:lnSpc>
                <a:spcPct val="70000"/>
              </a:lnSpc>
              <a:spcBef>
                <a:spcPct val="50000"/>
              </a:spcBef>
              <a:defRPr/>
            </a:pPr>
            <a:endParaRPr lang="en-US" sz="800" dirty="0"/>
          </a:p>
        </p:txBody>
      </p:sp>
      <p:sp>
        <p:nvSpPr>
          <p:cNvPr id="17415" name="Text Box 4"/>
          <p:cNvSpPr txBox="1">
            <a:spLocks noChangeArrowheads="1"/>
          </p:cNvSpPr>
          <p:nvPr/>
        </p:nvSpPr>
        <p:spPr bwMode="auto">
          <a:xfrm>
            <a:off x="1828800" y="12954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9083843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NullReferenceException</a:t>
            </a:r>
            <a:r>
              <a:rPr lang="en-US" altLang="en-US" smtClean="0">
                <a:latin typeface="Calibri" panose="020F0502020204030204" pitchFamily="34" charset="0"/>
              </a:rPr>
              <a:t> Class 2-2</a:t>
            </a:r>
          </a:p>
        </p:txBody>
      </p:sp>
      <p:sp>
        <p:nvSpPr>
          <p:cNvPr id="2" name="Text Placeholder 1"/>
          <p:cNvSpPr>
            <a:spLocks noGrp="1"/>
          </p:cNvSpPr>
          <p:nvPr>
            <p:ph type="body" idx="1"/>
          </p:nvPr>
        </p:nvSpPr>
        <p:spPr/>
        <p:txBody>
          <a:bodyPr/>
          <a:lstStyle/>
          <a:p>
            <a:endParaRPr lang="en-US"/>
          </a:p>
        </p:txBody>
      </p:sp>
      <p:sp>
        <p:nvSpPr>
          <p:cNvPr id="18435"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971DAE9-FFBB-4330-8AC7-08E6EAD7F9E7}" type="slidenum">
              <a:rPr lang="en-US" altLang="en-US" sz="1200">
                <a:solidFill>
                  <a:schemeClr val="bg1"/>
                </a:solidFill>
                <a:latin typeface="Calibri" panose="020F0502020204030204" pitchFamily="34" charset="0"/>
              </a:rPr>
              <a:pPr/>
              <a:t>16</a:t>
            </a:fld>
            <a:endParaRPr lang="en-US" altLang="en-US" sz="1200">
              <a:solidFill>
                <a:schemeClr val="bg1"/>
              </a:solidFill>
              <a:latin typeface="Calibri" panose="020F0502020204030204" pitchFamily="34" charset="0"/>
            </a:endParaRPr>
          </a:p>
        </p:txBody>
      </p:sp>
      <p:sp>
        <p:nvSpPr>
          <p:cNvPr id="18436"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18437" name="Rectangle 3"/>
          <p:cNvSpPr>
            <a:spLocks noChangeArrowheads="1"/>
          </p:cNvSpPr>
          <p:nvPr/>
        </p:nvSpPr>
        <p:spPr bwMode="auto">
          <a:xfrm>
            <a:off x="1752600" y="758826"/>
            <a:ext cx="81534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800100" indent="-34290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In the code:</a:t>
            </a:r>
          </a:p>
          <a:p>
            <a:pPr lvl="1"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A class </a:t>
            </a:r>
            <a:r>
              <a:rPr lang="en-US" altLang="en-US" sz="2000" b="1">
                <a:cs typeface="Courier New" panose="02070309020205020404" pitchFamily="49" charset="0"/>
              </a:rPr>
              <a:t>Employee</a:t>
            </a:r>
            <a:r>
              <a:rPr lang="en-US" altLang="en-US" sz="1600">
                <a:cs typeface="Courier New" panose="02070309020205020404" pitchFamily="49" charset="0"/>
              </a:rPr>
              <a:t> </a:t>
            </a:r>
            <a:r>
              <a:rPr lang="en-US" altLang="en-US" sz="2000">
                <a:latin typeface="Calibri" panose="020F0502020204030204" pitchFamily="34" charset="0"/>
              </a:rPr>
              <a:t>is defined which contains the details of an employee. Two instances of class </a:t>
            </a:r>
            <a:r>
              <a:rPr lang="en-US" altLang="en-US" sz="2000" b="1">
                <a:cs typeface="Courier New" panose="02070309020205020404" pitchFamily="49" charset="0"/>
              </a:rPr>
              <a:t>Employee</a:t>
            </a:r>
            <a:r>
              <a:rPr lang="en-US" altLang="en-US" sz="2000">
                <a:latin typeface="Calibri" panose="020F0502020204030204" pitchFamily="34" charset="0"/>
              </a:rPr>
              <a:t> are created with the second instance referencing the first. </a:t>
            </a:r>
          </a:p>
          <a:p>
            <a:pPr lvl="1"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first instance is de-referenced using null. If the first instance is used to print the values of the </a:t>
            </a:r>
            <a:r>
              <a:rPr lang="en-US" altLang="en-US" sz="2000" b="1">
                <a:cs typeface="Courier New" panose="02070309020205020404" pitchFamily="49" charset="0"/>
              </a:rPr>
              <a:t>Employee</a:t>
            </a:r>
            <a:r>
              <a:rPr lang="en-US" altLang="en-US" sz="2000">
                <a:latin typeface="Calibri" panose="020F0502020204030204" pitchFamily="34" charset="0"/>
              </a:rPr>
              <a:t> class, a </a:t>
            </a:r>
            <a:r>
              <a:rPr lang="en-US" altLang="en-US" sz="2000">
                <a:cs typeface="Courier New" panose="02070309020205020404" pitchFamily="49" charset="0"/>
              </a:rPr>
              <a:t>NullReferenceException</a:t>
            </a:r>
            <a:r>
              <a:rPr lang="en-US" altLang="en-US" sz="1600">
                <a:cs typeface="Courier New" panose="02070309020205020404" pitchFamily="49" charset="0"/>
              </a:rPr>
              <a:t> </a:t>
            </a:r>
            <a:r>
              <a:rPr lang="en-US" altLang="en-US" sz="2000">
                <a:latin typeface="Calibri" panose="020F0502020204030204" pitchFamily="34" charset="0"/>
              </a:rPr>
              <a:t>exception is thrown, which is caught by the catch block.</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18438" name="Rectangle 3"/>
          <p:cNvSpPr>
            <a:spLocks noChangeArrowheads="1"/>
          </p:cNvSpPr>
          <p:nvPr/>
        </p:nvSpPr>
        <p:spPr bwMode="auto">
          <a:xfrm>
            <a:off x="1752600" y="3352800"/>
            <a:ext cx="81534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figure displays the exception that is generated when the program is executed.</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pic>
        <p:nvPicPr>
          <p:cNvPr id="18439" name="Picture 4" descr="Capture1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114801"/>
            <a:ext cx="76962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7427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System.Exception</a:t>
            </a:r>
            <a:r>
              <a:rPr lang="en-US" altLang="en-US" smtClean="0">
                <a:latin typeface="Calibri" panose="020F0502020204030204" pitchFamily="34" charset="0"/>
              </a:rPr>
              <a:t> Class 1-5</a:t>
            </a:r>
          </a:p>
        </p:txBody>
      </p:sp>
      <p:sp>
        <p:nvSpPr>
          <p:cNvPr id="2" name="Text Placeholder 1"/>
          <p:cNvSpPr>
            <a:spLocks noGrp="1"/>
          </p:cNvSpPr>
          <p:nvPr>
            <p:ph type="body" idx="1"/>
          </p:nvPr>
        </p:nvSpPr>
        <p:spPr/>
        <p:txBody>
          <a:bodyPr/>
          <a:lstStyle/>
          <a:p>
            <a:endParaRPr lang="en-US"/>
          </a:p>
        </p:txBody>
      </p:sp>
      <p:sp>
        <p:nvSpPr>
          <p:cNvPr id="19459"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4BA02C1-5499-400C-858B-097D4CE52200}" type="slidenum">
              <a:rPr lang="en-US" altLang="en-US" sz="1200">
                <a:solidFill>
                  <a:schemeClr val="bg1"/>
                </a:solidFill>
                <a:latin typeface="Calibri" panose="020F0502020204030204" pitchFamily="34" charset="0"/>
              </a:rPr>
              <a:pPr/>
              <a:t>17</a:t>
            </a:fld>
            <a:endParaRPr lang="en-US" altLang="en-US" sz="1200">
              <a:solidFill>
                <a:schemeClr val="bg1"/>
              </a:solidFill>
              <a:latin typeface="Calibri" panose="020F0502020204030204" pitchFamily="34" charset="0"/>
            </a:endParaRPr>
          </a:p>
        </p:txBody>
      </p:sp>
      <p:sp>
        <p:nvSpPr>
          <p:cNvPr id="19460"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19461" name="Rectangle 3"/>
          <p:cNvSpPr>
            <a:spLocks noChangeArrowheads="1"/>
          </p:cNvSpPr>
          <p:nvPr/>
        </p:nvSpPr>
        <p:spPr bwMode="auto">
          <a:xfrm>
            <a:off x="1752600" y="758825"/>
            <a:ext cx="8686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000">
                <a:cs typeface="Courier New" panose="02070309020205020404" pitchFamily="49" charset="0"/>
              </a:rPr>
              <a:t>System.Exception</a:t>
            </a:r>
            <a:r>
              <a:rPr lang="en-US" altLang="en-US" sz="2000">
                <a:latin typeface="Calibri" panose="020F0502020204030204" pitchFamily="34" charset="0"/>
                <a:cs typeface="Courier New" panose="02070309020205020404" pitchFamily="49" charset="0"/>
              </a:rPr>
              <a:t> is</a:t>
            </a:r>
            <a:r>
              <a:rPr lang="en-US" altLang="en-US" sz="2000">
                <a:latin typeface="Calibri" panose="020F0502020204030204" pitchFamily="34" charset="0"/>
              </a:rPr>
              <a:t> the base class that handles all exceptions and contains </a:t>
            </a:r>
            <a:r>
              <a:rPr lang="en-US" altLang="en-US" sz="2000">
                <a:cs typeface="Courier New" panose="02070309020205020404" pitchFamily="49" charset="0"/>
              </a:rPr>
              <a:t>public</a:t>
            </a:r>
            <a:r>
              <a:rPr lang="en-US" altLang="en-US" sz="2000">
                <a:latin typeface="Calibri" panose="020F0502020204030204" pitchFamily="34" charset="0"/>
              </a:rPr>
              <a:t> and </a:t>
            </a:r>
            <a:r>
              <a:rPr lang="en-US" altLang="en-US" sz="2000">
                <a:cs typeface="Courier New" panose="02070309020205020404" pitchFamily="49" charset="0"/>
              </a:rPr>
              <a:t>protected</a:t>
            </a:r>
            <a:r>
              <a:rPr lang="en-US" altLang="en-US" sz="2000">
                <a:latin typeface="Calibri" panose="020F0502020204030204" pitchFamily="34" charset="0"/>
              </a:rPr>
              <a:t> methods that can be inherited by other exception classes.</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following table lists the </a:t>
            </a:r>
            <a:r>
              <a:rPr lang="en-US" altLang="en-US" sz="2000">
                <a:cs typeface="Courier New" panose="02070309020205020404" pitchFamily="49" charset="0"/>
              </a:rPr>
              <a:t>public</a:t>
            </a:r>
            <a:r>
              <a:rPr lang="en-US" altLang="en-US" sz="2000">
                <a:latin typeface="Calibri" panose="020F0502020204030204" pitchFamily="34" charset="0"/>
                <a:cs typeface="Courier New" panose="02070309020205020404" pitchFamily="49" charset="0"/>
              </a:rPr>
              <a:t> </a:t>
            </a:r>
            <a:r>
              <a:rPr lang="en-US" altLang="en-US" sz="2000">
                <a:latin typeface="Calibri" panose="020F0502020204030204" pitchFamily="34" charset="0"/>
              </a:rPr>
              <a:t>methods of the </a:t>
            </a:r>
            <a:r>
              <a:rPr lang="en-US" altLang="en-US" sz="2000">
                <a:cs typeface="Courier New" panose="02070309020205020404" pitchFamily="49" charset="0"/>
              </a:rPr>
              <a:t>System.Exception</a:t>
            </a:r>
            <a:r>
              <a:rPr lang="en-US" altLang="en-US" sz="2000">
                <a:latin typeface="Calibri" panose="020F0502020204030204" pitchFamily="34" charset="0"/>
              </a:rPr>
              <a:t> class and their corresponding description</a:t>
            </a:r>
            <a:r>
              <a:rPr lang="en-US" altLang="en-US" sz="2400">
                <a:latin typeface="Calibri" panose="020F0502020204030204" pitchFamily="34" charset="0"/>
              </a:rPr>
              <a:t>:</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graphicFrame>
        <p:nvGraphicFramePr>
          <p:cNvPr id="7" name="Group 28"/>
          <p:cNvGraphicFramePr>
            <a:graphicFrameLocks noGrp="1"/>
          </p:cNvGraphicFramePr>
          <p:nvPr/>
        </p:nvGraphicFramePr>
        <p:xfrm>
          <a:off x="2209800" y="2590800"/>
          <a:ext cx="8153400" cy="3238500"/>
        </p:xfrm>
        <a:graphic>
          <a:graphicData uri="http://schemas.openxmlformats.org/drawingml/2006/table">
            <a:tbl>
              <a:tblPr/>
              <a:tblGrid>
                <a:gridCol w="2209800"/>
                <a:gridCol w="5943600"/>
              </a:tblGrid>
              <a:tr h="154472">
                <a:tc>
                  <a:txBody>
                    <a:bodyPr/>
                    <a:lstStyle/>
                    <a:p>
                      <a:pPr marL="0" marR="0" algn="ctr">
                        <a:lnSpc>
                          <a:spcPct val="115000"/>
                        </a:lnSpc>
                        <a:spcBef>
                          <a:spcPts val="0"/>
                        </a:spcBef>
                        <a:spcAft>
                          <a:spcPts val="0"/>
                        </a:spcAft>
                      </a:pPr>
                      <a:r>
                        <a:rPr lang="en-US" sz="1600" b="1" dirty="0">
                          <a:solidFill>
                            <a:srgbClr val="000000"/>
                          </a:solidFill>
                          <a:latin typeface="Calibri"/>
                          <a:ea typeface="Calibri"/>
                        </a:rPr>
                        <a:t>Method</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algn="ctr">
                        <a:lnSpc>
                          <a:spcPct val="115000"/>
                        </a:lnSpc>
                        <a:spcBef>
                          <a:spcPts val="0"/>
                        </a:spcBef>
                        <a:spcAft>
                          <a:spcPts val="0"/>
                        </a:spcAft>
                      </a:pPr>
                      <a:r>
                        <a:rPr lang="en-US" sz="1600" b="1" dirty="0">
                          <a:solidFill>
                            <a:srgbClr val="000000"/>
                          </a:solidFill>
                          <a:latin typeface="Calibri"/>
                          <a:ea typeface="Calibri"/>
                        </a:rPr>
                        <a:t>Description</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r>
              <a:tr h="349611">
                <a:tc>
                  <a:txBody>
                    <a:bodyPr/>
                    <a:lstStyle/>
                    <a:p>
                      <a:pPr marL="0" marR="0" algn="just">
                        <a:lnSpc>
                          <a:spcPct val="115000"/>
                        </a:lnSpc>
                        <a:spcBef>
                          <a:spcPts val="0"/>
                        </a:spcBef>
                        <a:spcAft>
                          <a:spcPts val="0"/>
                        </a:spcAft>
                      </a:pPr>
                      <a:r>
                        <a:rPr lang="en-US" sz="1600" dirty="0">
                          <a:solidFill>
                            <a:srgbClr val="000000"/>
                          </a:solidFill>
                          <a:latin typeface="Courier New"/>
                          <a:ea typeface="Calibri"/>
                        </a:rPr>
                        <a:t>Equals</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gn="just">
                        <a:lnSpc>
                          <a:spcPct val="115000"/>
                        </a:lnSpc>
                        <a:spcBef>
                          <a:spcPts val="0"/>
                        </a:spcBef>
                        <a:spcAft>
                          <a:spcPts val="0"/>
                        </a:spcAft>
                      </a:pPr>
                      <a:r>
                        <a:rPr lang="en-US" sz="1600" dirty="0">
                          <a:solidFill>
                            <a:srgbClr val="000000"/>
                          </a:solidFill>
                          <a:latin typeface="Calibri"/>
                          <a:ea typeface="Calibri"/>
                        </a:rPr>
                        <a:t>Determines whether objects are equal</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48025">
                <a:tc>
                  <a:txBody>
                    <a:bodyPr/>
                    <a:lstStyle/>
                    <a:p>
                      <a:pPr marL="0" marR="0" algn="just">
                        <a:lnSpc>
                          <a:spcPct val="115000"/>
                        </a:lnSpc>
                        <a:spcBef>
                          <a:spcPts val="0"/>
                        </a:spcBef>
                        <a:spcAft>
                          <a:spcPts val="0"/>
                        </a:spcAft>
                      </a:pPr>
                      <a:r>
                        <a:rPr lang="en-US" sz="1600">
                          <a:solidFill>
                            <a:srgbClr val="000000"/>
                          </a:solidFill>
                          <a:latin typeface="Courier New"/>
                          <a:ea typeface="Calibri"/>
                        </a:rPr>
                        <a:t>GetBaseException</a:t>
                      </a:r>
                      <a:endParaRPr lang="en-US" sz="160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gn="just">
                        <a:lnSpc>
                          <a:spcPct val="115000"/>
                        </a:lnSpc>
                        <a:spcBef>
                          <a:spcPts val="0"/>
                        </a:spcBef>
                        <a:spcAft>
                          <a:spcPts val="0"/>
                        </a:spcAft>
                      </a:pPr>
                      <a:r>
                        <a:rPr lang="en-US" sz="1600" dirty="0">
                          <a:solidFill>
                            <a:srgbClr val="000000"/>
                          </a:solidFill>
                          <a:latin typeface="Calibri"/>
                          <a:ea typeface="Calibri"/>
                        </a:rPr>
                        <a:t>Returns a type of Exception class when overridden in a derived class</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304800">
                <a:tc>
                  <a:txBody>
                    <a:bodyPr/>
                    <a:lstStyle/>
                    <a:p>
                      <a:pPr marL="0" marR="0" algn="just">
                        <a:lnSpc>
                          <a:spcPct val="115000"/>
                        </a:lnSpc>
                        <a:spcBef>
                          <a:spcPts val="0"/>
                        </a:spcBef>
                        <a:spcAft>
                          <a:spcPts val="0"/>
                        </a:spcAft>
                      </a:pPr>
                      <a:r>
                        <a:rPr lang="en-US" sz="1600">
                          <a:solidFill>
                            <a:srgbClr val="000000"/>
                          </a:solidFill>
                          <a:latin typeface="Courier New"/>
                          <a:ea typeface="Calibri"/>
                        </a:rPr>
                        <a:t>GetHashCode</a:t>
                      </a:r>
                      <a:endParaRPr lang="en-US" sz="160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Returns a hash function for a particular type</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762000">
                <a:tc>
                  <a:txBody>
                    <a:bodyPr/>
                    <a:lstStyle/>
                    <a:p>
                      <a:pPr marL="0" marR="0" algn="just">
                        <a:lnSpc>
                          <a:spcPct val="115000"/>
                        </a:lnSpc>
                        <a:spcBef>
                          <a:spcPts val="0"/>
                        </a:spcBef>
                        <a:spcAft>
                          <a:spcPts val="0"/>
                        </a:spcAft>
                      </a:pPr>
                      <a:r>
                        <a:rPr lang="en-US" sz="1600">
                          <a:solidFill>
                            <a:srgbClr val="000000"/>
                          </a:solidFill>
                          <a:latin typeface="Courier New"/>
                          <a:ea typeface="Calibri"/>
                        </a:rPr>
                        <a:t>GetObjectData</a:t>
                      </a:r>
                      <a:endParaRPr lang="en-US" sz="160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Stores information about serializing or </a:t>
                      </a:r>
                      <a:r>
                        <a:rPr lang="en-US" sz="1600" dirty="0" err="1">
                          <a:solidFill>
                            <a:srgbClr val="000000"/>
                          </a:solidFill>
                          <a:latin typeface="Calibri"/>
                          <a:ea typeface="Calibri"/>
                        </a:rPr>
                        <a:t>deserializing</a:t>
                      </a:r>
                      <a:r>
                        <a:rPr lang="en-US" sz="1600" dirty="0">
                          <a:solidFill>
                            <a:srgbClr val="000000"/>
                          </a:solidFill>
                          <a:latin typeface="Calibri"/>
                          <a:ea typeface="Calibri"/>
                        </a:rPr>
                        <a:t> a particular object with information about the exception when overridden in the inheriting class</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381000">
                <a:tc>
                  <a:txBody>
                    <a:bodyPr/>
                    <a:lstStyle/>
                    <a:p>
                      <a:pPr marL="0" marR="0" algn="just">
                        <a:lnSpc>
                          <a:spcPct val="115000"/>
                        </a:lnSpc>
                        <a:spcBef>
                          <a:spcPts val="0"/>
                        </a:spcBef>
                        <a:spcAft>
                          <a:spcPts val="0"/>
                        </a:spcAft>
                      </a:pPr>
                      <a:r>
                        <a:rPr lang="en-US" sz="1600">
                          <a:solidFill>
                            <a:srgbClr val="000000"/>
                          </a:solidFill>
                          <a:latin typeface="Courier New"/>
                          <a:ea typeface="Calibri"/>
                        </a:rPr>
                        <a:t>GetType</a:t>
                      </a:r>
                      <a:endParaRPr lang="en-US" sz="160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gn="just">
                        <a:lnSpc>
                          <a:spcPct val="115000"/>
                        </a:lnSpc>
                        <a:spcBef>
                          <a:spcPts val="0"/>
                        </a:spcBef>
                        <a:spcAft>
                          <a:spcPts val="0"/>
                        </a:spcAft>
                      </a:pPr>
                      <a:r>
                        <a:rPr lang="en-US" sz="1600" dirty="0">
                          <a:solidFill>
                            <a:srgbClr val="000000"/>
                          </a:solidFill>
                          <a:latin typeface="Calibri"/>
                          <a:ea typeface="Calibri"/>
                        </a:rPr>
                        <a:t>Retrieves the type of the current instance</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33400">
                <a:tc>
                  <a:txBody>
                    <a:bodyPr/>
                    <a:lstStyle/>
                    <a:p>
                      <a:pPr marL="0" marR="0" algn="just">
                        <a:lnSpc>
                          <a:spcPct val="115000"/>
                        </a:lnSpc>
                        <a:spcBef>
                          <a:spcPts val="0"/>
                        </a:spcBef>
                        <a:spcAft>
                          <a:spcPts val="0"/>
                        </a:spcAft>
                      </a:pPr>
                      <a:r>
                        <a:rPr lang="en-US" sz="1600" dirty="0" err="1">
                          <a:solidFill>
                            <a:srgbClr val="000000"/>
                          </a:solidFill>
                          <a:latin typeface="Courier New"/>
                          <a:ea typeface="Calibri"/>
                        </a:rPr>
                        <a:t>ToString</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Returns a string representation of the thrown exception</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bl>
          </a:graphicData>
        </a:graphic>
      </p:graphicFrame>
    </p:spTree>
    <p:extLst>
      <p:ext uri="{BB962C8B-B14F-4D97-AF65-F5344CB8AC3E}">
        <p14:creationId xmlns:p14="http://schemas.microsoft.com/office/powerpoint/2010/main" val="42696886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System.Exception</a:t>
            </a:r>
            <a:r>
              <a:rPr lang="en-US" altLang="en-US" smtClean="0">
                <a:latin typeface="Calibri" panose="020F0502020204030204" pitchFamily="34" charset="0"/>
              </a:rPr>
              <a:t> Class 2-5</a:t>
            </a:r>
          </a:p>
        </p:txBody>
      </p:sp>
      <p:sp>
        <p:nvSpPr>
          <p:cNvPr id="2" name="Text Placeholder 1"/>
          <p:cNvSpPr>
            <a:spLocks noGrp="1"/>
          </p:cNvSpPr>
          <p:nvPr>
            <p:ph type="body" idx="1"/>
          </p:nvPr>
        </p:nvSpPr>
        <p:spPr/>
        <p:txBody>
          <a:bodyPr/>
          <a:lstStyle/>
          <a:p>
            <a:endParaRPr lang="en-US"/>
          </a:p>
        </p:txBody>
      </p:sp>
      <p:sp>
        <p:nvSpPr>
          <p:cNvPr id="20483" name="Slide Number Placeholder 7"/>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90F5EFA-2CAF-4DD4-81D0-4F82E5F68F8D}" type="slidenum">
              <a:rPr lang="en-US" altLang="en-US" sz="1200">
                <a:solidFill>
                  <a:schemeClr val="bg1"/>
                </a:solidFill>
                <a:latin typeface="Calibri" panose="020F0502020204030204" pitchFamily="34" charset="0"/>
              </a:rPr>
              <a:pPr/>
              <a:t>18</a:t>
            </a:fld>
            <a:endParaRPr lang="en-US" altLang="en-US" sz="1200">
              <a:solidFill>
                <a:schemeClr val="bg1"/>
              </a:solidFill>
              <a:latin typeface="Calibri" panose="020F0502020204030204" pitchFamily="34" charset="0"/>
            </a:endParaRPr>
          </a:p>
        </p:txBody>
      </p:sp>
      <p:sp>
        <p:nvSpPr>
          <p:cNvPr id="20484"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20485" name="Rectangle 3"/>
          <p:cNvSpPr>
            <a:spLocks noChangeArrowheads="1"/>
          </p:cNvSpPr>
          <p:nvPr/>
        </p:nvSpPr>
        <p:spPr bwMode="auto">
          <a:xfrm>
            <a:off x="1752600" y="758825"/>
            <a:ext cx="8763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The following code demonstrates some public methods of the </a:t>
            </a:r>
            <a:r>
              <a:rPr lang="en-US" altLang="en-US" sz="1800">
                <a:cs typeface="Courier New" panose="02070309020205020404" pitchFamily="49" charset="0"/>
              </a:rPr>
              <a:t>System.Exception </a:t>
            </a:r>
            <a:r>
              <a:rPr lang="en-US" altLang="en-US" sz="1800">
                <a:latin typeface="Calibri" panose="020F0502020204030204" pitchFamily="34" charset="0"/>
              </a:rPr>
              <a:t>class: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7" name="Text Box 6"/>
          <p:cNvSpPr txBox="1">
            <a:spLocks noChangeArrowheads="1"/>
          </p:cNvSpPr>
          <p:nvPr/>
        </p:nvSpPr>
        <p:spPr bwMode="auto">
          <a:xfrm>
            <a:off x="3657600" y="1295400"/>
            <a:ext cx="6705600" cy="35052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spcBef>
                <a:spcPts val="200"/>
              </a:spcBef>
              <a:defRPr/>
            </a:pPr>
            <a:r>
              <a:rPr lang="en-US" sz="1050" dirty="0">
                <a:latin typeface="Courier New"/>
                <a:ea typeface="Calibri"/>
                <a:cs typeface="Times New Roman"/>
              </a:rPr>
              <a:t>using System;</a:t>
            </a:r>
            <a:endParaRPr lang="en-US" sz="1050" dirty="0">
              <a:latin typeface="Calibri"/>
              <a:ea typeface="Calibri"/>
              <a:cs typeface="Times New Roman"/>
            </a:endParaRPr>
          </a:p>
          <a:p>
            <a:pPr>
              <a:lnSpc>
                <a:spcPts val="1105"/>
              </a:lnSpc>
              <a:spcBef>
                <a:spcPts val="200"/>
              </a:spcBef>
              <a:defRPr/>
            </a:pPr>
            <a:r>
              <a:rPr lang="en-US" sz="1050" dirty="0">
                <a:latin typeface="Courier New"/>
                <a:ea typeface="Calibri"/>
                <a:cs typeface="Times New Roman"/>
              </a:rPr>
              <a:t>class </a:t>
            </a:r>
            <a:r>
              <a:rPr lang="en-US" sz="1050" dirty="0" err="1">
                <a:latin typeface="Courier New"/>
                <a:ea typeface="Calibri"/>
                <a:cs typeface="Times New Roman"/>
              </a:rPr>
              <a:t>ExceptionMethods</a:t>
            </a:r>
            <a:endParaRPr lang="en-US" sz="1050" dirty="0">
              <a:latin typeface="Calibri"/>
              <a:ea typeface="Calibri"/>
              <a:cs typeface="Times New Roman"/>
            </a:endParaRPr>
          </a:p>
          <a:p>
            <a:pPr>
              <a:lnSpc>
                <a:spcPts val="1105"/>
              </a:lnSpc>
              <a:spcBef>
                <a:spcPts val="200"/>
              </a:spcBef>
              <a:defRPr/>
            </a:pPr>
            <a:r>
              <a:rPr lang="en-US" sz="1050" dirty="0">
                <a:latin typeface="Courier New"/>
                <a:ea typeface="Calibri"/>
                <a:cs typeface="Times New Roman"/>
              </a:rPr>
              <a:t>{ </a:t>
            </a:r>
            <a:endParaRPr lang="en-US" sz="1050" dirty="0">
              <a:latin typeface="Calibri"/>
              <a:ea typeface="Calibri"/>
              <a:cs typeface="Times New Roman"/>
            </a:endParaRPr>
          </a:p>
          <a:p>
            <a:pPr indent="285750">
              <a:lnSpc>
                <a:spcPts val="1105"/>
              </a:lnSpc>
              <a:spcBef>
                <a:spcPts val="200"/>
              </a:spcBef>
              <a:defRPr/>
            </a:pPr>
            <a:r>
              <a:rPr lang="en-US" sz="1050" dirty="0">
                <a:latin typeface="Courier New"/>
                <a:ea typeface="Calibri"/>
                <a:cs typeface="Times New Roman"/>
              </a:rPr>
              <a:t>static void Main(string[] </a:t>
            </a:r>
            <a:r>
              <a:rPr lang="en-US" sz="1050" dirty="0" err="1">
                <a:latin typeface="Courier New"/>
                <a:ea typeface="Calibri"/>
                <a:cs typeface="Times New Roman"/>
              </a:rPr>
              <a:t>args</a:t>
            </a:r>
            <a:r>
              <a:rPr lang="en-US" sz="1050" dirty="0">
                <a:latin typeface="Courier New"/>
                <a:ea typeface="Calibri"/>
                <a:cs typeface="Times New Roman"/>
              </a:rPr>
              <a:t>) </a:t>
            </a:r>
            <a:endParaRPr lang="en-US" sz="1050" dirty="0">
              <a:latin typeface="Calibri"/>
              <a:ea typeface="Calibri"/>
              <a:cs typeface="Times New Roman"/>
            </a:endParaRPr>
          </a:p>
          <a:p>
            <a:pPr indent="285750">
              <a:lnSpc>
                <a:spcPts val="1105"/>
              </a:lnSpc>
              <a:spcBef>
                <a:spcPts val="200"/>
              </a:spcBef>
              <a:defRPr/>
            </a:pPr>
            <a:r>
              <a:rPr lang="en-US" sz="1050" dirty="0">
                <a:latin typeface="Courier New"/>
                <a:ea typeface="Calibri"/>
                <a:cs typeface="Times New Roman"/>
              </a:rPr>
              <a:t>{ </a:t>
            </a:r>
            <a:endParaRPr lang="en-US" sz="1050" dirty="0">
              <a:latin typeface="Calibri"/>
              <a:ea typeface="Calibri"/>
              <a:cs typeface="Times New Roman"/>
            </a:endParaRPr>
          </a:p>
          <a:p>
            <a:pPr indent="628650">
              <a:lnSpc>
                <a:spcPts val="1105"/>
              </a:lnSpc>
              <a:spcBef>
                <a:spcPts val="200"/>
              </a:spcBef>
              <a:defRPr/>
            </a:pPr>
            <a:r>
              <a:rPr lang="en-US" sz="1050" dirty="0">
                <a:latin typeface="Courier New"/>
                <a:ea typeface="Calibri"/>
                <a:cs typeface="Times New Roman"/>
              </a:rPr>
              <a:t>byte </a:t>
            </a:r>
            <a:r>
              <a:rPr lang="en-US" sz="1050" dirty="0" err="1">
                <a:latin typeface="Courier New"/>
                <a:ea typeface="Calibri"/>
                <a:cs typeface="Times New Roman"/>
              </a:rPr>
              <a:t>numOne</a:t>
            </a:r>
            <a:r>
              <a:rPr lang="en-US" sz="1050" dirty="0">
                <a:latin typeface="Courier New"/>
                <a:ea typeface="Calibri"/>
                <a:cs typeface="Times New Roman"/>
              </a:rPr>
              <a:t> = 200; </a:t>
            </a:r>
            <a:endParaRPr lang="en-US" sz="1050" dirty="0">
              <a:latin typeface="Calibri"/>
              <a:ea typeface="Calibri"/>
              <a:cs typeface="Times New Roman"/>
            </a:endParaRPr>
          </a:p>
          <a:p>
            <a:pPr indent="628650">
              <a:lnSpc>
                <a:spcPts val="1105"/>
              </a:lnSpc>
              <a:spcBef>
                <a:spcPts val="200"/>
              </a:spcBef>
              <a:defRPr/>
            </a:pPr>
            <a:r>
              <a:rPr lang="en-US" sz="1050" dirty="0">
                <a:latin typeface="Courier New"/>
                <a:ea typeface="Calibri"/>
                <a:cs typeface="Times New Roman"/>
              </a:rPr>
              <a:t>byte </a:t>
            </a:r>
            <a:r>
              <a:rPr lang="en-US" sz="1050" dirty="0" err="1">
                <a:latin typeface="Courier New"/>
                <a:ea typeface="Calibri"/>
                <a:cs typeface="Times New Roman"/>
              </a:rPr>
              <a:t>numTwo</a:t>
            </a:r>
            <a:r>
              <a:rPr lang="en-US" sz="1050" dirty="0">
                <a:latin typeface="Courier New"/>
                <a:ea typeface="Calibri"/>
                <a:cs typeface="Times New Roman"/>
              </a:rPr>
              <a:t> = 5; </a:t>
            </a:r>
            <a:endParaRPr lang="en-US" sz="1050" dirty="0">
              <a:latin typeface="Calibri"/>
              <a:ea typeface="Calibri"/>
              <a:cs typeface="Times New Roman"/>
            </a:endParaRPr>
          </a:p>
          <a:p>
            <a:pPr indent="628650">
              <a:lnSpc>
                <a:spcPts val="1105"/>
              </a:lnSpc>
              <a:spcBef>
                <a:spcPts val="200"/>
              </a:spcBef>
              <a:defRPr/>
            </a:pPr>
            <a:r>
              <a:rPr lang="en-US" sz="1050" dirty="0">
                <a:latin typeface="Courier New"/>
                <a:ea typeface="Calibri"/>
                <a:cs typeface="Times New Roman"/>
              </a:rPr>
              <a:t>byte result = 0; </a:t>
            </a:r>
            <a:endParaRPr lang="en-US" sz="1050" dirty="0">
              <a:latin typeface="Calibri"/>
              <a:ea typeface="Calibri"/>
              <a:cs typeface="Times New Roman"/>
            </a:endParaRPr>
          </a:p>
          <a:p>
            <a:pPr indent="628650">
              <a:lnSpc>
                <a:spcPts val="1105"/>
              </a:lnSpc>
              <a:spcBef>
                <a:spcPts val="200"/>
              </a:spcBef>
              <a:defRPr/>
            </a:pPr>
            <a:r>
              <a:rPr lang="en-US" sz="1050" dirty="0">
                <a:latin typeface="Courier New"/>
                <a:ea typeface="Calibri"/>
                <a:cs typeface="Times New Roman"/>
              </a:rPr>
              <a:t>try </a:t>
            </a:r>
            <a:endParaRPr lang="en-US" sz="1050" dirty="0">
              <a:latin typeface="Calibri"/>
              <a:ea typeface="Calibri"/>
              <a:cs typeface="Times New Roman"/>
            </a:endParaRPr>
          </a:p>
          <a:p>
            <a:pPr indent="628650">
              <a:lnSpc>
                <a:spcPts val="1105"/>
              </a:lnSpc>
              <a:spcBef>
                <a:spcPts val="200"/>
              </a:spcBef>
              <a:defRPr/>
            </a:pPr>
            <a:r>
              <a:rPr lang="en-US" sz="1050" dirty="0">
                <a:latin typeface="Courier New"/>
                <a:ea typeface="Calibri"/>
                <a:cs typeface="Times New Roman"/>
              </a:rPr>
              <a:t>{ </a:t>
            </a:r>
            <a:endParaRPr lang="en-US" sz="1050" dirty="0">
              <a:latin typeface="Calibri"/>
              <a:ea typeface="Calibri"/>
              <a:cs typeface="Times New Roman"/>
            </a:endParaRPr>
          </a:p>
          <a:p>
            <a:pPr indent="857250">
              <a:lnSpc>
                <a:spcPts val="1105"/>
              </a:lnSpc>
              <a:spcBef>
                <a:spcPts val="200"/>
              </a:spcBef>
              <a:defRPr/>
            </a:pPr>
            <a:r>
              <a:rPr lang="en-US" sz="1050" dirty="0">
                <a:latin typeface="Courier New"/>
                <a:ea typeface="Calibri"/>
                <a:cs typeface="Times New Roman"/>
              </a:rPr>
              <a:t>result = checked((byte)(</a:t>
            </a:r>
            <a:r>
              <a:rPr lang="en-US" sz="1050" dirty="0" err="1">
                <a:latin typeface="Courier New"/>
                <a:ea typeface="Calibri"/>
                <a:cs typeface="Times New Roman"/>
              </a:rPr>
              <a:t>numOne</a:t>
            </a:r>
            <a:r>
              <a:rPr lang="en-US" sz="1050" dirty="0">
                <a:latin typeface="Courier New"/>
                <a:ea typeface="Calibri"/>
                <a:cs typeface="Times New Roman"/>
              </a:rPr>
              <a:t> * </a:t>
            </a:r>
            <a:r>
              <a:rPr lang="en-US" sz="1050" dirty="0" err="1">
                <a:latin typeface="Courier New"/>
                <a:ea typeface="Calibri"/>
                <a:cs typeface="Times New Roman"/>
              </a:rPr>
              <a:t>numTwo</a:t>
            </a:r>
            <a:r>
              <a:rPr lang="en-US" sz="1050" dirty="0">
                <a:latin typeface="Courier New"/>
                <a:ea typeface="Calibri"/>
                <a:cs typeface="Times New Roman"/>
              </a:rPr>
              <a:t>)); </a:t>
            </a:r>
            <a:endParaRPr lang="en-US" sz="1050" dirty="0">
              <a:latin typeface="Calibri"/>
              <a:ea typeface="Calibri"/>
              <a:cs typeface="Times New Roman"/>
            </a:endParaRPr>
          </a:p>
          <a:p>
            <a:pPr indent="857250">
              <a:lnSpc>
                <a:spcPts val="1105"/>
              </a:lnSpc>
              <a:spcBef>
                <a:spcPts val="200"/>
              </a:spcBef>
              <a:defRPr/>
            </a:pPr>
            <a:r>
              <a:rPr lang="en-US" sz="1050" dirty="0" err="1">
                <a:latin typeface="Courier New"/>
                <a:ea typeface="Calibri"/>
                <a:cs typeface="Times New Roman"/>
              </a:rPr>
              <a:t>Console.WriteLine</a:t>
            </a:r>
            <a:r>
              <a:rPr lang="en-US" sz="1050" dirty="0">
                <a:latin typeface="Courier New"/>
                <a:ea typeface="Calibri"/>
                <a:cs typeface="Times New Roman"/>
              </a:rPr>
              <a:t>("Result = {0}", result); </a:t>
            </a:r>
            <a:endParaRPr lang="en-US" sz="1050" dirty="0">
              <a:latin typeface="Calibri"/>
              <a:ea typeface="Calibri"/>
              <a:cs typeface="Times New Roman"/>
            </a:endParaRPr>
          </a:p>
          <a:p>
            <a:pPr indent="628650">
              <a:lnSpc>
                <a:spcPts val="1105"/>
              </a:lnSpc>
              <a:spcBef>
                <a:spcPts val="200"/>
              </a:spcBef>
              <a:defRPr/>
            </a:pPr>
            <a:r>
              <a:rPr lang="en-US" sz="1050" dirty="0">
                <a:latin typeface="Courier New"/>
                <a:ea typeface="Calibri"/>
                <a:cs typeface="Times New Roman"/>
              </a:rPr>
              <a:t>} </a:t>
            </a:r>
            <a:endParaRPr lang="en-US" sz="1050" dirty="0">
              <a:latin typeface="Calibri"/>
              <a:ea typeface="Calibri"/>
              <a:cs typeface="Times New Roman"/>
            </a:endParaRPr>
          </a:p>
          <a:p>
            <a:pPr indent="628650">
              <a:lnSpc>
                <a:spcPts val="1105"/>
              </a:lnSpc>
              <a:spcBef>
                <a:spcPts val="200"/>
              </a:spcBef>
              <a:defRPr/>
            </a:pPr>
            <a:r>
              <a:rPr lang="en-US" sz="1050" dirty="0">
                <a:latin typeface="Courier New"/>
                <a:ea typeface="Calibri"/>
                <a:cs typeface="Times New Roman"/>
              </a:rPr>
              <a:t>catch (Exception </a:t>
            </a:r>
            <a:r>
              <a:rPr lang="en-US" sz="1050" dirty="0" err="1">
                <a:latin typeface="Courier New"/>
                <a:ea typeface="Calibri"/>
                <a:cs typeface="Times New Roman"/>
              </a:rPr>
              <a:t>objEx</a:t>
            </a:r>
            <a:r>
              <a:rPr lang="en-US" sz="1050" dirty="0">
                <a:latin typeface="Courier New"/>
                <a:ea typeface="Calibri"/>
                <a:cs typeface="Times New Roman"/>
              </a:rPr>
              <a:t>) </a:t>
            </a:r>
            <a:endParaRPr lang="en-US" sz="1050" dirty="0">
              <a:latin typeface="Calibri"/>
              <a:ea typeface="Calibri"/>
              <a:cs typeface="Times New Roman"/>
            </a:endParaRPr>
          </a:p>
          <a:p>
            <a:pPr indent="628650">
              <a:lnSpc>
                <a:spcPts val="1105"/>
              </a:lnSpc>
              <a:spcBef>
                <a:spcPts val="200"/>
              </a:spcBef>
              <a:defRPr/>
            </a:pPr>
            <a:r>
              <a:rPr lang="en-US" sz="1050" dirty="0">
                <a:latin typeface="Courier New"/>
                <a:ea typeface="Calibri"/>
                <a:cs typeface="Times New Roman"/>
              </a:rPr>
              <a:t>{ </a:t>
            </a:r>
            <a:endParaRPr lang="en-US" sz="1050" dirty="0">
              <a:latin typeface="Calibri"/>
              <a:ea typeface="Calibri"/>
              <a:cs typeface="Times New Roman"/>
            </a:endParaRPr>
          </a:p>
          <a:p>
            <a:pPr indent="857250">
              <a:lnSpc>
                <a:spcPts val="1105"/>
              </a:lnSpc>
              <a:spcBef>
                <a:spcPts val="200"/>
              </a:spcBef>
              <a:defRPr/>
            </a:pPr>
            <a:r>
              <a:rPr lang="en-US" sz="1050" dirty="0" err="1">
                <a:latin typeface="Courier New"/>
                <a:ea typeface="Calibri"/>
                <a:cs typeface="Times New Roman"/>
              </a:rPr>
              <a:t>Console.WriteLine</a:t>
            </a:r>
            <a:r>
              <a:rPr lang="en-US" sz="1050" dirty="0">
                <a:latin typeface="Courier New"/>
                <a:ea typeface="Calibri"/>
                <a:cs typeface="Times New Roman"/>
              </a:rPr>
              <a:t>("Error Description : {0}", </a:t>
            </a:r>
            <a:endParaRPr lang="en-US" sz="1050" dirty="0">
              <a:latin typeface="Calibri"/>
              <a:ea typeface="Calibri"/>
              <a:cs typeface="Times New Roman"/>
            </a:endParaRPr>
          </a:p>
          <a:p>
            <a:pPr indent="857250">
              <a:lnSpc>
                <a:spcPts val="1105"/>
              </a:lnSpc>
              <a:spcBef>
                <a:spcPts val="200"/>
              </a:spcBef>
              <a:defRPr/>
            </a:pPr>
            <a:r>
              <a:rPr lang="en-US" sz="1050" dirty="0" err="1">
                <a:latin typeface="Courier New"/>
                <a:ea typeface="Calibri"/>
                <a:cs typeface="Times New Roman"/>
              </a:rPr>
              <a:t>objEx.ToString</a:t>
            </a:r>
            <a:r>
              <a:rPr lang="en-US" sz="1050" dirty="0">
                <a:latin typeface="Courier New"/>
                <a:ea typeface="Calibri"/>
                <a:cs typeface="Times New Roman"/>
              </a:rPr>
              <a:t>()); </a:t>
            </a:r>
            <a:endParaRPr lang="en-US" sz="1050" dirty="0">
              <a:latin typeface="Calibri"/>
              <a:ea typeface="Calibri"/>
              <a:cs typeface="Times New Roman"/>
            </a:endParaRPr>
          </a:p>
          <a:p>
            <a:pPr indent="857250">
              <a:lnSpc>
                <a:spcPts val="1105"/>
              </a:lnSpc>
              <a:spcBef>
                <a:spcPts val="200"/>
              </a:spcBef>
              <a:defRPr/>
            </a:pPr>
            <a:r>
              <a:rPr lang="en-US" sz="1050" dirty="0" err="1">
                <a:latin typeface="Courier New"/>
                <a:ea typeface="Calibri"/>
                <a:cs typeface="Times New Roman"/>
              </a:rPr>
              <a:t>Console.WriteLine</a:t>
            </a:r>
            <a:r>
              <a:rPr lang="en-US" sz="1050" dirty="0">
                <a:latin typeface="Courier New"/>
                <a:ea typeface="Calibri"/>
                <a:cs typeface="Times New Roman"/>
              </a:rPr>
              <a:t>("Exception : {0}", </a:t>
            </a:r>
            <a:r>
              <a:rPr lang="en-US" sz="1050" dirty="0" err="1">
                <a:latin typeface="Courier New"/>
                <a:ea typeface="Calibri"/>
                <a:cs typeface="Times New Roman"/>
              </a:rPr>
              <a:t>objEx.GetType</a:t>
            </a:r>
            <a:r>
              <a:rPr lang="en-US" sz="1050" dirty="0">
                <a:latin typeface="Courier New"/>
                <a:ea typeface="Calibri"/>
                <a:cs typeface="Times New Roman"/>
              </a:rPr>
              <a:t>()); </a:t>
            </a:r>
            <a:endParaRPr lang="en-US" sz="1050" dirty="0">
              <a:latin typeface="Calibri"/>
              <a:ea typeface="Calibri"/>
              <a:cs typeface="Times New Roman"/>
            </a:endParaRPr>
          </a:p>
          <a:p>
            <a:pPr indent="628650">
              <a:lnSpc>
                <a:spcPts val="1105"/>
              </a:lnSpc>
              <a:spcBef>
                <a:spcPts val="200"/>
              </a:spcBef>
              <a:defRPr/>
            </a:pPr>
            <a:r>
              <a:rPr lang="en-US" sz="1050" dirty="0">
                <a:latin typeface="Courier New"/>
                <a:ea typeface="Calibri"/>
                <a:cs typeface="Times New Roman"/>
              </a:rPr>
              <a:t>} </a:t>
            </a:r>
            <a:endParaRPr lang="en-US" sz="1050" dirty="0">
              <a:latin typeface="Calibri"/>
              <a:ea typeface="Calibri"/>
              <a:cs typeface="Times New Roman"/>
            </a:endParaRPr>
          </a:p>
          <a:p>
            <a:pPr indent="285750">
              <a:lnSpc>
                <a:spcPts val="1105"/>
              </a:lnSpc>
              <a:spcBef>
                <a:spcPts val="200"/>
              </a:spcBef>
              <a:defRPr/>
            </a:pPr>
            <a:r>
              <a:rPr lang="en-US" sz="1050" dirty="0">
                <a:latin typeface="Courier New"/>
                <a:ea typeface="Calibri"/>
                <a:cs typeface="Times New Roman"/>
              </a:rPr>
              <a:t>}</a:t>
            </a:r>
            <a:endParaRPr lang="en-US" sz="1050" dirty="0">
              <a:latin typeface="Calibri"/>
              <a:ea typeface="Calibri"/>
              <a:cs typeface="Times New Roman"/>
            </a:endParaRPr>
          </a:p>
          <a:p>
            <a:pPr>
              <a:lnSpc>
                <a:spcPct val="115000"/>
              </a:lnSpc>
              <a:spcAft>
                <a:spcPts val="1000"/>
              </a:spcAft>
              <a:defRPr/>
            </a:pPr>
            <a:r>
              <a:rPr lang="en-US" sz="1050" dirty="0">
                <a:latin typeface="Courier New"/>
                <a:ea typeface="Calibri"/>
                <a:cs typeface="Times New Roman"/>
              </a:rPr>
              <a:t>} </a:t>
            </a:r>
            <a:endParaRPr lang="en-US" sz="1050" dirty="0">
              <a:latin typeface="Calibri"/>
              <a:ea typeface="Calibri"/>
              <a:cs typeface="Times New Roman"/>
            </a:endParaRPr>
          </a:p>
          <a:p>
            <a:pPr eaLnBrk="1" hangingPunct="1">
              <a:lnSpc>
                <a:spcPct val="70000"/>
              </a:lnSpc>
              <a:spcBef>
                <a:spcPct val="50000"/>
              </a:spcBef>
              <a:defRPr/>
            </a:pPr>
            <a:r>
              <a:rPr lang="en-US" sz="1050" dirty="0"/>
              <a:t> </a:t>
            </a:r>
          </a:p>
        </p:txBody>
      </p:sp>
      <p:sp>
        <p:nvSpPr>
          <p:cNvPr id="20487" name="Text Box 4"/>
          <p:cNvSpPr txBox="1">
            <a:spLocks noChangeArrowheads="1"/>
          </p:cNvSpPr>
          <p:nvPr/>
        </p:nvSpPr>
        <p:spPr bwMode="auto">
          <a:xfrm>
            <a:off x="2133600" y="141287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
        <p:nvSpPr>
          <p:cNvPr id="20488" name="Rectangle 3"/>
          <p:cNvSpPr>
            <a:spLocks noChangeArrowheads="1"/>
          </p:cNvSpPr>
          <p:nvPr/>
        </p:nvSpPr>
        <p:spPr bwMode="auto">
          <a:xfrm>
            <a:off x="1752600" y="4800600"/>
            <a:ext cx="8763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257300" indent="-3429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In the code:</a:t>
            </a:r>
          </a:p>
          <a:p>
            <a:pPr lvl="2" eaLnBrk="1" hangingPunct="1">
              <a:lnSpc>
                <a:spcPct val="90000"/>
              </a:lnSpc>
              <a:spcBef>
                <a:spcPct val="20000"/>
              </a:spcBef>
              <a:buClr>
                <a:srgbClr val="004E4C"/>
              </a:buClr>
              <a:buSzPct val="50000"/>
              <a:buFont typeface="Wingdings" panose="05000000000000000000" pitchFamily="2" charset="2"/>
              <a:buChar char="u"/>
            </a:pPr>
            <a:r>
              <a:rPr lang="en-US" altLang="en-US">
                <a:latin typeface="Calibri" panose="020F0502020204030204" pitchFamily="34" charset="0"/>
              </a:rPr>
              <a:t>The arithmetic overflow occurs because the </a:t>
            </a:r>
            <a:r>
              <a:rPr lang="en-US" altLang="en-US" b="1">
                <a:cs typeface="Courier New" panose="02070309020205020404" pitchFamily="49" charset="0"/>
              </a:rPr>
              <a:t>result</a:t>
            </a:r>
            <a:r>
              <a:rPr lang="en-US" altLang="en-US">
                <a:latin typeface="Calibri" panose="020F0502020204030204" pitchFamily="34" charset="0"/>
              </a:rPr>
              <a:t> of multiplication of two byte numbers exceeds the range of the data type of the destination variable, result. </a:t>
            </a:r>
          </a:p>
          <a:p>
            <a:pPr lvl="2" eaLnBrk="1" hangingPunct="1">
              <a:lnSpc>
                <a:spcPct val="90000"/>
              </a:lnSpc>
              <a:spcBef>
                <a:spcPct val="20000"/>
              </a:spcBef>
              <a:buClr>
                <a:srgbClr val="004E4C"/>
              </a:buClr>
              <a:buSzPct val="50000"/>
              <a:buFont typeface="Wingdings" panose="05000000000000000000" pitchFamily="2" charset="2"/>
              <a:buChar char="u"/>
            </a:pPr>
            <a:r>
              <a:rPr lang="en-US" altLang="en-US">
                <a:latin typeface="Calibri" panose="020F0502020204030204" pitchFamily="34" charset="0"/>
              </a:rPr>
              <a:t>The arithmetic overflow exception is thrown and it is caught by the </a:t>
            </a:r>
            <a:r>
              <a:rPr lang="en-US" altLang="en-US">
                <a:cs typeface="Courier New" panose="02070309020205020404" pitchFamily="49" charset="0"/>
              </a:rPr>
              <a:t>catch </a:t>
            </a:r>
            <a:r>
              <a:rPr lang="en-US" altLang="en-US">
                <a:latin typeface="Calibri" panose="020F0502020204030204" pitchFamily="34" charset="0"/>
              </a:rPr>
              <a:t>block. The block uses the </a:t>
            </a:r>
            <a:r>
              <a:rPr lang="en-US" altLang="en-US">
                <a:cs typeface="Courier New" panose="02070309020205020404" pitchFamily="49" charset="0"/>
              </a:rPr>
              <a:t>ToString()</a:t>
            </a:r>
            <a:r>
              <a:rPr lang="en-US" altLang="en-US">
                <a:latin typeface="Calibri" panose="020F0502020204030204" pitchFamily="34" charset="0"/>
                <a:cs typeface="Courier New" panose="02070309020205020404" pitchFamily="49" charset="0"/>
              </a:rPr>
              <a:t> </a:t>
            </a:r>
            <a:r>
              <a:rPr lang="en-US" altLang="en-US">
                <a:latin typeface="Calibri" panose="020F0502020204030204" pitchFamily="34" charset="0"/>
              </a:rPr>
              <a:t>method to retrieve the string representation of the exception. </a:t>
            </a:r>
          </a:p>
          <a:p>
            <a:pPr lvl="2" eaLnBrk="1" hangingPunct="1">
              <a:lnSpc>
                <a:spcPct val="90000"/>
              </a:lnSpc>
              <a:spcBef>
                <a:spcPct val="20000"/>
              </a:spcBef>
              <a:buClr>
                <a:srgbClr val="004E4C"/>
              </a:buClr>
              <a:buSzPct val="50000"/>
              <a:buFont typeface="Wingdings" panose="05000000000000000000" pitchFamily="2" charset="2"/>
              <a:buChar char="u"/>
            </a:pPr>
            <a:r>
              <a:rPr lang="en-US" altLang="en-US">
                <a:latin typeface="Calibri" panose="020F0502020204030204" pitchFamily="34" charset="0"/>
              </a:rPr>
              <a:t>The </a:t>
            </a:r>
            <a:r>
              <a:rPr lang="en-US" altLang="en-US">
                <a:cs typeface="Courier New" panose="02070309020205020404" pitchFamily="49" charset="0"/>
              </a:rPr>
              <a:t>GetType()</a:t>
            </a:r>
            <a:r>
              <a:rPr lang="en-US" altLang="en-US">
                <a:latin typeface="Calibri" panose="020F0502020204030204" pitchFamily="34" charset="0"/>
                <a:cs typeface="Courier New" panose="02070309020205020404" pitchFamily="49" charset="0"/>
              </a:rPr>
              <a:t> </a:t>
            </a:r>
            <a:r>
              <a:rPr lang="en-US" altLang="en-US">
                <a:latin typeface="Calibri" panose="020F0502020204030204" pitchFamily="34" charset="0"/>
              </a:rPr>
              <a:t>method of the </a:t>
            </a:r>
            <a:r>
              <a:rPr lang="en-US" altLang="en-US">
                <a:cs typeface="Courier New" panose="02070309020205020404" pitchFamily="49" charset="0"/>
              </a:rPr>
              <a:t>System.Exception</a:t>
            </a:r>
            <a:r>
              <a:rPr lang="en-US" altLang="en-US">
                <a:latin typeface="Calibri" panose="020F0502020204030204" pitchFamily="34" charset="0"/>
                <a:cs typeface="Courier New" panose="02070309020205020404" pitchFamily="49" charset="0"/>
              </a:rPr>
              <a:t> </a:t>
            </a:r>
            <a:r>
              <a:rPr lang="en-US" altLang="en-US">
                <a:latin typeface="Calibri" panose="020F0502020204030204" pitchFamily="34" charset="0"/>
              </a:rPr>
              <a:t>class retrieves the type of exception which is then displayed by using the </a:t>
            </a:r>
            <a:r>
              <a:rPr lang="en-US" altLang="en-US">
                <a:cs typeface="Courier New" panose="02070309020205020404" pitchFamily="49" charset="0"/>
              </a:rPr>
              <a:t>WriteLine()</a:t>
            </a:r>
            <a:r>
              <a:rPr lang="en-US" altLang="en-US">
                <a:latin typeface="Calibri" panose="020F0502020204030204" pitchFamily="34" charset="0"/>
                <a:cs typeface="Courier New" panose="02070309020205020404" pitchFamily="49" charset="0"/>
              </a:rPr>
              <a:t> </a:t>
            </a:r>
            <a:r>
              <a:rPr lang="en-US" altLang="en-US">
                <a:latin typeface="Calibri" panose="020F0502020204030204" pitchFamily="34" charset="0"/>
              </a:rPr>
              <a:t>method.</a:t>
            </a:r>
          </a:p>
        </p:txBody>
      </p:sp>
    </p:spTree>
    <p:extLst>
      <p:ext uri="{BB962C8B-B14F-4D97-AF65-F5344CB8AC3E}">
        <p14:creationId xmlns:p14="http://schemas.microsoft.com/office/powerpoint/2010/main" val="1043687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System.Exception</a:t>
            </a:r>
            <a:r>
              <a:rPr lang="en-US" altLang="en-US" smtClean="0">
                <a:latin typeface="Calibri" panose="020F0502020204030204" pitchFamily="34" charset="0"/>
                <a:cs typeface="Courier New" panose="02070309020205020404" pitchFamily="49" charset="0"/>
              </a:rPr>
              <a:t> Class</a:t>
            </a:r>
            <a:r>
              <a:rPr lang="en-US" altLang="en-US" smtClean="0">
                <a:latin typeface="Calibri" panose="020F0502020204030204" pitchFamily="34" charset="0"/>
              </a:rPr>
              <a:t> 3-5</a:t>
            </a:r>
          </a:p>
        </p:txBody>
      </p:sp>
      <p:sp>
        <p:nvSpPr>
          <p:cNvPr id="2" name="Text Placeholder 1"/>
          <p:cNvSpPr>
            <a:spLocks noGrp="1"/>
          </p:cNvSpPr>
          <p:nvPr>
            <p:ph type="body" idx="1"/>
          </p:nvPr>
        </p:nvSpPr>
        <p:spPr/>
        <p:txBody>
          <a:bodyPr/>
          <a:lstStyle/>
          <a:p>
            <a:endParaRPr lang="en-US"/>
          </a:p>
        </p:txBody>
      </p:sp>
      <p:sp>
        <p:nvSpPr>
          <p:cNvPr id="21507" name="Slide Number Placeholder 7"/>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6532BF86-B2D7-4AAB-9421-7266E615A038}" type="slidenum">
              <a:rPr lang="en-US" altLang="en-US" sz="1200">
                <a:solidFill>
                  <a:schemeClr val="bg1"/>
                </a:solidFill>
                <a:latin typeface="Calibri" panose="020F0502020204030204" pitchFamily="34" charset="0"/>
              </a:rPr>
              <a:pPr/>
              <a:t>19</a:t>
            </a:fld>
            <a:endParaRPr lang="en-US" altLang="en-US" sz="1200">
              <a:solidFill>
                <a:schemeClr val="bg1"/>
              </a:solidFill>
              <a:latin typeface="Calibri" panose="020F0502020204030204" pitchFamily="34" charset="0"/>
            </a:endParaRPr>
          </a:p>
        </p:txBody>
      </p:sp>
      <p:sp>
        <p:nvSpPr>
          <p:cNvPr id="21508" name="Footer Placeholder 10"/>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21509" name="Rectangle 3"/>
          <p:cNvSpPr>
            <a:spLocks noChangeArrowheads="1"/>
          </p:cNvSpPr>
          <p:nvPr/>
        </p:nvSpPr>
        <p:spPr bwMode="auto">
          <a:xfrm>
            <a:off x="1281112" y="758825"/>
            <a:ext cx="93868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21510" name="Rectangle 3"/>
          <p:cNvSpPr>
            <a:spLocks noChangeArrowheads="1"/>
          </p:cNvSpPr>
          <p:nvPr/>
        </p:nvSpPr>
        <p:spPr bwMode="auto">
          <a:xfrm>
            <a:off x="1752600" y="782638"/>
            <a:ext cx="8763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following table lists the protected methods of the class and their corresponding </a:t>
            </a:r>
            <a:r>
              <a:rPr lang="en-US" altLang="en-US" sz="2000">
                <a:latin typeface="Calibri" panose="020F0502020204030204" pitchFamily="34" charset="0"/>
                <a:cs typeface="Courier New" panose="02070309020205020404" pitchFamily="49" charset="0"/>
              </a:rPr>
              <a:t>descriptions:</a:t>
            </a:r>
          </a:p>
          <a:p>
            <a:pPr eaLnBrk="1" hangingPunct="1">
              <a:lnSpc>
                <a:spcPct val="90000"/>
              </a:lnSpc>
              <a:spcBef>
                <a:spcPct val="20000"/>
              </a:spcBef>
              <a:buClr>
                <a:srgbClr val="004E4C"/>
              </a:buClr>
              <a:buSzPct val="50000"/>
            </a:pPr>
            <a:endParaRPr lang="en-US" altLang="en-US" sz="1800">
              <a:latin typeface="Calibri" panose="020F0502020204030204" pitchFamily="34" charset="0"/>
            </a:endParaRPr>
          </a:p>
        </p:txBody>
      </p:sp>
      <p:graphicFrame>
        <p:nvGraphicFramePr>
          <p:cNvPr id="9" name="Group 28"/>
          <p:cNvGraphicFramePr>
            <a:graphicFrameLocks noGrp="1"/>
          </p:cNvGraphicFramePr>
          <p:nvPr/>
        </p:nvGraphicFramePr>
        <p:xfrm>
          <a:off x="2133600" y="1541463"/>
          <a:ext cx="8382000" cy="1128712"/>
        </p:xfrm>
        <a:graphic>
          <a:graphicData uri="http://schemas.openxmlformats.org/drawingml/2006/table">
            <a:tbl>
              <a:tblPr/>
              <a:tblGrid>
                <a:gridCol w="2209800"/>
                <a:gridCol w="6172200"/>
              </a:tblGrid>
              <a:tr h="286993">
                <a:tc>
                  <a:txBody>
                    <a:bodyPr/>
                    <a:lstStyle/>
                    <a:p>
                      <a:pPr marL="0" marR="0" algn="ctr">
                        <a:lnSpc>
                          <a:spcPct val="115000"/>
                        </a:lnSpc>
                        <a:spcBef>
                          <a:spcPts val="0"/>
                        </a:spcBef>
                        <a:spcAft>
                          <a:spcPts val="0"/>
                        </a:spcAft>
                      </a:pPr>
                      <a:r>
                        <a:rPr lang="en-US" sz="1300" b="1" dirty="0">
                          <a:solidFill>
                            <a:srgbClr val="000000"/>
                          </a:solidFill>
                          <a:latin typeface="Calibri"/>
                          <a:ea typeface="Calibri"/>
                        </a:rPr>
                        <a:t>Name</a:t>
                      </a:r>
                      <a:endParaRPr lang="en-US" sz="13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algn="ctr">
                        <a:lnSpc>
                          <a:spcPct val="115000"/>
                        </a:lnSpc>
                        <a:spcBef>
                          <a:spcPts val="0"/>
                        </a:spcBef>
                        <a:spcAft>
                          <a:spcPts val="0"/>
                        </a:spcAft>
                      </a:pPr>
                      <a:r>
                        <a:rPr lang="en-US" sz="1300" b="1" dirty="0">
                          <a:solidFill>
                            <a:srgbClr val="000000"/>
                          </a:solidFill>
                          <a:latin typeface="Calibri"/>
                          <a:ea typeface="Calibri"/>
                        </a:rPr>
                        <a:t>Description</a:t>
                      </a:r>
                      <a:endParaRPr lang="en-US" sz="13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r>
              <a:tr h="561146">
                <a:tc>
                  <a:txBody>
                    <a:bodyPr/>
                    <a:lstStyle/>
                    <a:p>
                      <a:pPr marL="0" marR="0" algn="just">
                        <a:lnSpc>
                          <a:spcPct val="115000"/>
                        </a:lnSpc>
                        <a:spcBef>
                          <a:spcPts val="0"/>
                        </a:spcBef>
                        <a:spcAft>
                          <a:spcPts val="0"/>
                        </a:spcAft>
                      </a:pPr>
                      <a:r>
                        <a:rPr lang="en-US" sz="1600" dirty="0">
                          <a:solidFill>
                            <a:srgbClr val="000000"/>
                          </a:solidFill>
                          <a:latin typeface="Courier New"/>
                          <a:ea typeface="Calibri"/>
                        </a:rPr>
                        <a:t>Finalize</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Allows objects to perform cleanup operations before they are reclaimed by the garbage collector</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280573">
                <a:tc>
                  <a:txBody>
                    <a:bodyPr/>
                    <a:lstStyle/>
                    <a:p>
                      <a:pPr marL="0" marR="0" algn="just">
                        <a:lnSpc>
                          <a:spcPct val="115000"/>
                        </a:lnSpc>
                        <a:spcBef>
                          <a:spcPts val="0"/>
                        </a:spcBef>
                        <a:spcAft>
                          <a:spcPts val="0"/>
                        </a:spcAft>
                      </a:pPr>
                      <a:r>
                        <a:rPr lang="en-US" sz="1600" dirty="0" err="1">
                          <a:solidFill>
                            <a:srgbClr val="000000"/>
                          </a:solidFill>
                          <a:latin typeface="Courier New"/>
                          <a:ea typeface="Calibri"/>
                        </a:rPr>
                        <a:t>MemberwiseClone</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Creates a copy of the current object</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bl>
          </a:graphicData>
        </a:graphic>
      </p:graphicFrame>
      <p:graphicFrame>
        <p:nvGraphicFramePr>
          <p:cNvPr id="10" name="Group 28"/>
          <p:cNvGraphicFramePr>
            <a:graphicFrameLocks noGrp="1"/>
          </p:cNvGraphicFramePr>
          <p:nvPr/>
        </p:nvGraphicFramePr>
        <p:xfrm>
          <a:off x="2265364" y="3478214"/>
          <a:ext cx="8250237" cy="2804160"/>
        </p:xfrm>
        <a:graphic>
          <a:graphicData uri="http://schemas.openxmlformats.org/drawingml/2006/table">
            <a:tbl>
              <a:tblPr/>
              <a:tblGrid>
                <a:gridCol w="2077601"/>
                <a:gridCol w="6172636"/>
              </a:tblGrid>
              <a:tr h="280353">
                <a:tc>
                  <a:txBody>
                    <a:bodyPr/>
                    <a:lstStyle/>
                    <a:p>
                      <a:pPr marL="0" marR="0" algn="ctr">
                        <a:lnSpc>
                          <a:spcPct val="115000"/>
                        </a:lnSpc>
                        <a:spcBef>
                          <a:spcPts val="0"/>
                        </a:spcBef>
                        <a:spcAft>
                          <a:spcPts val="0"/>
                        </a:spcAft>
                      </a:pPr>
                      <a:r>
                        <a:rPr lang="en-US" sz="1600" b="1" dirty="0">
                          <a:solidFill>
                            <a:srgbClr val="000000"/>
                          </a:solidFill>
                          <a:latin typeface="Calibri"/>
                          <a:ea typeface="Calibri"/>
                        </a:rPr>
                        <a:t>Public Property</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algn="ctr">
                        <a:lnSpc>
                          <a:spcPct val="115000"/>
                        </a:lnSpc>
                        <a:spcBef>
                          <a:spcPts val="0"/>
                        </a:spcBef>
                        <a:spcAft>
                          <a:spcPts val="0"/>
                        </a:spcAft>
                      </a:pPr>
                      <a:r>
                        <a:rPr lang="en-US" sz="1600" b="1" dirty="0">
                          <a:solidFill>
                            <a:srgbClr val="000000"/>
                          </a:solidFill>
                          <a:latin typeface="Calibri"/>
                          <a:ea typeface="Calibri"/>
                        </a:rPr>
                        <a:t>Description</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r>
              <a:tr h="280353">
                <a:tc>
                  <a:txBody>
                    <a:bodyPr/>
                    <a:lstStyle/>
                    <a:p>
                      <a:pPr marL="0" marR="0" algn="just">
                        <a:lnSpc>
                          <a:spcPct val="115000"/>
                        </a:lnSpc>
                        <a:spcBef>
                          <a:spcPts val="0"/>
                        </a:spcBef>
                        <a:spcAft>
                          <a:spcPts val="0"/>
                        </a:spcAft>
                      </a:pPr>
                      <a:r>
                        <a:rPr lang="en-US" sz="1600" dirty="0" err="1">
                          <a:solidFill>
                            <a:srgbClr val="000000"/>
                          </a:solidFill>
                          <a:latin typeface="Courier New"/>
                          <a:ea typeface="Calibri"/>
                        </a:rPr>
                        <a:t>HelpLink</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Retrieves or sets a link to the help file associated with the exception</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60705">
                <a:tc>
                  <a:txBody>
                    <a:bodyPr/>
                    <a:lstStyle/>
                    <a:p>
                      <a:pPr marL="0" marR="0" algn="just">
                        <a:lnSpc>
                          <a:spcPct val="115000"/>
                        </a:lnSpc>
                        <a:spcBef>
                          <a:spcPts val="0"/>
                        </a:spcBef>
                        <a:spcAft>
                          <a:spcPts val="0"/>
                        </a:spcAft>
                      </a:pPr>
                      <a:r>
                        <a:rPr lang="en-US" sz="1600" dirty="0" err="1">
                          <a:solidFill>
                            <a:srgbClr val="000000"/>
                          </a:solidFill>
                          <a:latin typeface="Courier New"/>
                          <a:ea typeface="Calibri"/>
                        </a:rPr>
                        <a:t>InnerException</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Retrieves the reference of the object of type Exception that caused the thrown exception</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280353">
                <a:tc>
                  <a:txBody>
                    <a:bodyPr/>
                    <a:lstStyle/>
                    <a:p>
                      <a:pPr marL="0" marR="0" algn="just">
                        <a:lnSpc>
                          <a:spcPct val="115000"/>
                        </a:lnSpc>
                        <a:spcBef>
                          <a:spcPts val="0"/>
                        </a:spcBef>
                        <a:spcAft>
                          <a:spcPts val="0"/>
                        </a:spcAft>
                      </a:pPr>
                      <a:r>
                        <a:rPr lang="en-US" sz="1600">
                          <a:solidFill>
                            <a:srgbClr val="000000"/>
                          </a:solidFill>
                          <a:latin typeface="Courier New"/>
                          <a:ea typeface="Calibri"/>
                        </a:rPr>
                        <a:t>Message</a:t>
                      </a:r>
                      <a:endParaRPr lang="en-US" sz="160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Retrieves the description of the current exception</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60705">
                <a:tc>
                  <a:txBody>
                    <a:bodyPr/>
                    <a:lstStyle/>
                    <a:p>
                      <a:pPr marL="0" marR="0" algn="just">
                        <a:lnSpc>
                          <a:spcPct val="115000"/>
                        </a:lnSpc>
                        <a:spcBef>
                          <a:spcPts val="0"/>
                        </a:spcBef>
                        <a:spcAft>
                          <a:spcPts val="0"/>
                        </a:spcAft>
                      </a:pPr>
                      <a:r>
                        <a:rPr lang="en-US" sz="1600" dirty="0">
                          <a:solidFill>
                            <a:srgbClr val="000000"/>
                          </a:solidFill>
                          <a:latin typeface="Courier New"/>
                          <a:ea typeface="Calibri"/>
                        </a:rPr>
                        <a:t>Source</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Retrieves or sets the name of the application or the object that resulted in the error</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60705">
                <a:tc>
                  <a:txBody>
                    <a:bodyPr/>
                    <a:lstStyle/>
                    <a:p>
                      <a:pPr marL="0" marR="0" algn="just">
                        <a:lnSpc>
                          <a:spcPct val="115000"/>
                        </a:lnSpc>
                        <a:spcBef>
                          <a:spcPts val="0"/>
                        </a:spcBef>
                        <a:spcAft>
                          <a:spcPts val="0"/>
                        </a:spcAft>
                      </a:pPr>
                      <a:r>
                        <a:rPr lang="en-US" sz="1600">
                          <a:solidFill>
                            <a:srgbClr val="000000"/>
                          </a:solidFill>
                          <a:latin typeface="Courier New"/>
                          <a:ea typeface="Calibri"/>
                        </a:rPr>
                        <a:t>StackTrace</a:t>
                      </a:r>
                      <a:endParaRPr lang="en-US" sz="160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Retrieves a string of the frames on the stack when an exception is thrown</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280353">
                <a:tc>
                  <a:txBody>
                    <a:bodyPr/>
                    <a:lstStyle/>
                    <a:p>
                      <a:pPr marL="0" marR="0" algn="just">
                        <a:lnSpc>
                          <a:spcPct val="115000"/>
                        </a:lnSpc>
                        <a:spcBef>
                          <a:spcPts val="0"/>
                        </a:spcBef>
                        <a:spcAft>
                          <a:spcPts val="0"/>
                        </a:spcAft>
                      </a:pPr>
                      <a:r>
                        <a:rPr lang="en-US" sz="1600" dirty="0" err="1">
                          <a:solidFill>
                            <a:srgbClr val="000000"/>
                          </a:solidFill>
                          <a:latin typeface="Courier New"/>
                          <a:ea typeface="Calibri"/>
                        </a:rPr>
                        <a:t>TargetSite</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Retrieves the method that throws the exception</a:t>
                      </a:r>
                      <a:endParaRPr lang="en-US" sz="1600" dirty="0">
                        <a:latin typeface="Arial"/>
                        <a:ea typeface="Calibri"/>
                      </a:endParaRPr>
                    </a:p>
                  </a:txBody>
                  <a:tcPr marL="68585" marR="6858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bl>
          </a:graphicData>
        </a:graphic>
      </p:graphicFrame>
      <p:sp>
        <p:nvSpPr>
          <p:cNvPr id="21551" name="Rectangle 1"/>
          <p:cNvSpPr>
            <a:spLocks noChangeArrowheads="1"/>
          </p:cNvSpPr>
          <p:nvPr/>
        </p:nvSpPr>
        <p:spPr bwMode="auto">
          <a:xfrm>
            <a:off x="1752601" y="2897188"/>
            <a:ext cx="87995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400">
                <a:solidFill>
                  <a:schemeClr val="tx1"/>
                </a:solidFill>
                <a:latin typeface="Courier New" panose="02070309020205020404" pitchFamily="49" charset="0"/>
              </a:defRPr>
            </a:lvl1pPr>
            <a:lvl2pPr marL="342900" indent="-34290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lvl="1"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In the following table lists the commonly used public properties in the class:</a:t>
            </a:r>
          </a:p>
        </p:txBody>
      </p:sp>
    </p:spTree>
    <p:extLst>
      <p:ext uri="{BB962C8B-B14F-4D97-AF65-F5344CB8AC3E}">
        <p14:creationId xmlns:p14="http://schemas.microsoft.com/office/powerpoint/2010/main" val="1034115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ltLang="en-US" smtClean="0">
                <a:latin typeface="Calibri" panose="020F0502020204030204" pitchFamily="34" charset="0"/>
              </a:rPr>
              <a:t>Objectives </a:t>
            </a:r>
          </a:p>
        </p:txBody>
      </p:sp>
      <p:sp>
        <p:nvSpPr>
          <p:cNvPr id="2" name="Text Placeholder 1"/>
          <p:cNvSpPr>
            <a:spLocks noGrp="1"/>
          </p:cNvSpPr>
          <p:nvPr>
            <p:ph type="body" idx="1"/>
          </p:nvPr>
        </p:nvSpPr>
        <p:spPr/>
        <p:txBody>
          <a:bodyPr/>
          <a:lstStyle/>
          <a:p>
            <a:pPr>
              <a:spcBef>
                <a:spcPct val="20000"/>
              </a:spcBef>
              <a:buClr>
                <a:srgbClr val="004E4C"/>
              </a:buClr>
              <a:buSzPct val="50000"/>
              <a:buFont typeface="Wingdings" panose="05000000000000000000" pitchFamily="2" charset="2"/>
              <a:buChar char="u"/>
            </a:pPr>
            <a:r>
              <a:rPr lang="en-US" altLang="en-US" dirty="0">
                <a:latin typeface="Calibri" panose="020F0502020204030204" pitchFamily="34" charset="0"/>
              </a:rPr>
              <a:t>Define and describe exceptions </a:t>
            </a:r>
          </a:p>
          <a:p>
            <a:pPr>
              <a:spcBef>
                <a:spcPct val="20000"/>
              </a:spcBef>
              <a:buClr>
                <a:srgbClr val="004E4C"/>
              </a:buClr>
              <a:buSzPct val="50000"/>
              <a:buFont typeface="Wingdings" panose="05000000000000000000" pitchFamily="2" charset="2"/>
              <a:buChar char="u"/>
            </a:pPr>
            <a:r>
              <a:rPr lang="en-US" altLang="en-US" dirty="0">
                <a:latin typeface="Calibri" panose="020F0502020204030204" pitchFamily="34" charset="0"/>
              </a:rPr>
              <a:t>Explain the process of throwing and catching exceptions</a:t>
            </a:r>
          </a:p>
          <a:p>
            <a:pPr>
              <a:spcBef>
                <a:spcPct val="20000"/>
              </a:spcBef>
              <a:buClr>
                <a:srgbClr val="004E4C"/>
              </a:buClr>
              <a:buSzPct val="50000"/>
              <a:buFont typeface="Wingdings" panose="05000000000000000000" pitchFamily="2" charset="2"/>
              <a:buChar char="u"/>
            </a:pPr>
            <a:r>
              <a:rPr lang="en-US" altLang="en-US" dirty="0">
                <a:latin typeface="Calibri" panose="020F0502020204030204" pitchFamily="34" charset="0"/>
              </a:rPr>
              <a:t>Explain nested </a:t>
            </a:r>
            <a:r>
              <a:rPr lang="en-US" altLang="en-US" dirty="0">
                <a:cs typeface="Courier New" panose="02070309020205020404" pitchFamily="49" charset="0"/>
              </a:rPr>
              <a:t>try</a:t>
            </a:r>
            <a:r>
              <a:rPr lang="en-US" altLang="en-US" dirty="0">
                <a:latin typeface="Calibri" panose="020F0502020204030204" pitchFamily="34" charset="0"/>
              </a:rPr>
              <a:t> and multiple </a:t>
            </a:r>
            <a:r>
              <a:rPr lang="en-US" altLang="en-US" dirty="0">
                <a:cs typeface="Courier New" panose="02070309020205020404" pitchFamily="49" charset="0"/>
              </a:rPr>
              <a:t>catch</a:t>
            </a:r>
            <a:r>
              <a:rPr lang="en-US" altLang="en-US" dirty="0">
                <a:latin typeface="Calibri" panose="020F0502020204030204" pitchFamily="34" charset="0"/>
              </a:rPr>
              <a:t> blocks </a:t>
            </a:r>
          </a:p>
          <a:p>
            <a:pPr>
              <a:spcBef>
                <a:spcPct val="20000"/>
              </a:spcBef>
              <a:buClr>
                <a:srgbClr val="004E4C"/>
              </a:buClr>
              <a:buSzPct val="50000"/>
              <a:buFont typeface="Wingdings" panose="05000000000000000000" pitchFamily="2" charset="2"/>
              <a:buChar char="u"/>
            </a:pPr>
            <a:r>
              <a:rPr lang="en-US" altLang="en-US" dirty="0">
                <a:latin typeface="Calibri" panose="020F0502020204030204" pitchFamily="34" charset="0"/>
              </a:rPr>
              <a:t>Define and describe custom exceptions </a:t>
            </a:r>
          </a:p>
          <a:p>
            <a:endParaRPr lang="en-US" dirty="0"/>
          </a:p>
        </p:txBody>
      </p:sp>
      <p:sp>
        <p:nvSpPr>
          <p:cNvPr id="4099"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A33571D-5271-451B-80DA-A6292018FB61}" type="slidenum">
              <a:rPr lang="en-US" altLang="en-US" sz="1200">
                <a:solidFill>
                  <a:schemeClr val="bg1"/>
                </a:solidFill>
                <a:latin typeface="Calibri" panose="020F0502020204030204" pitchFamily="34" charset="0"/>
              </a:rPr>
              <a:pPr/>
              <a:t>2</a:t>
            </a:fld>
            <a:endParaRPr lang="en-US" altLang="en-US" sz="1200">
              <a:solidFill>
                <a:schemeClr val="bg1"/>
              </a:solidFill>
              <a:latin typeface="Calibri" panose="020F0502020204030204" pitchFamily="34" charset="0"/>
            </a:endParaRPr>
          </a:p>
        </p:txBody>
      </p:sp>
      <p:sp>
        <p:nvSpPr>
          <p:cNvPr id="4100" name="Footer Placeholder 4"/>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4101" name="Rectangle 3"/>
          <p:cNvSpPr>
            <a:spLocks noChangeArrowheads="1"/>
          </p:cNvSpPr>
          <p:nvPr/>
        </p:nvSpPr>
        <p:spPr bwMode="auto">
          <a:xfrm>
            <a:off x="1752600" y="758826"/>
            <a:ext cx="81534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dirty="0">
              <a:latin typeface="Calibri" panose="020F0502020204030204" pitchFamily="34" charset="0"/>
            </a:endParaRPr>
          </a:p>
        </p:txBody>
      </p:sp>
    </p:spTree>
    <p:extLst>
      <p:ext uri="{BB962C8B-B14F-4D97-AF65-F5344CB8AC3E}">
        <p14:creationId xmlns:p14="http://schemas.microsoft.com/office/powerpoint/2010/main" val="36090829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System.Exception</a:t>
            </a:r>
            <a:r>
              <a:rPr lang="en-US" altLang="en-US" smtClean="0">
                <a:latin typeface="Calibri" panose="020F0502020204030204" pitchFamily="34" charset="0"/>
              </a:rPr>
              <a:t> Class 4-5</a:t>
            </a:r>
          </a:p>
        </p:txBody>
      </p:sp>
      <p:sp>
        <p:nvSpPr>
          <p:cNvPr id="2" name="Text Placeholder 1"/>
          <p:cNvSpPr>
            <a:spLocks noGrp="1"/>
          </p:cNvSpPr>
          <p:nvPr>
            <p:ph type="body" idx="1"/>
          </p:nvPr>
        </p:nvSpPr>
        <p:spPr/>
        <p:txBody>
          <a:bodyPr/>
          <a:lstStyle/>
          <a:p>
            <a:endParaRPr lang="en-US"/>
          </a:p>
        </p:txBody>
      </p:sp>
      <p:sp>
        <p:nvSpPr>
          <p:cNvPr id="22531"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8E741728-19CA-4339-A629-5123AA09A844}" type="slidenum">
              <a:rPr lang="en-US" altLang="en-US" sz="1200">
                <a:solidFill>
                  <a:schemeClr val="bg1"/>
                </a:solidFill>
                <a:latin typeface="Calibri" panose="020F0502020204030204" pitchFamily="34" charset="0"/>
              </a:rPr>
              <a:pPr/>
              <a:t>20</a:t>
            </a:fld>
            <a:endParaRPr lang="en-US" altLang="en-US" sz="1200">
              <a:solidFill>
                <a:schemeClr val="bg1"/>
              </a:solidFill>
              <a:latin typeface="Calibri" panose="020F0502020204030204" pitchFamily="34" charset="0"/>
            </a:endParaRPr>
          </a:p>
        </p:txBody>
      </p:sp>
      <p:sp>
        <p:nvSpPr>
          <p:cNvPr id="22532"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22533" name="Rectangle 3"/>
          <p:cNvSpPr>
            <a:spLocks noChangeArrowheads="1"/>
          </p:cNvSpPr>
          <p:nvPr/>
        </p:nvSpPr>
        <p:spPr bwMode="auto">
          <a:xfrm>
            <a:off x="1752600" y="758825"/>
            <a:ext cx="8915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600">
                <a:latin typeface="Calibri" panose="020F0502020204030204" pitchFamily="34" charset="0"/>
              </a:rPr>
              <a:t>The code demonstrates the use of some of the public properties of the </a:t>
            </a:r>
            <a:r>
              <a:rPr lang="en-US" altLang="en-US" sz="1600"/>
              <a:t>System.Exception</a:t>
            </a:r>
            <a:r>
              <a:rPr lang="en-US" altLang="en-US" sz="1600">
                <a:latin typeface="Calibri" panose="020F0502020204030204" pitchFamily="34" charset="0"/>
              </a:rPr>
              <a:t> class.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8" name="Text Box 6"/>
          <p:cNvSpPr txBox="1">
            <a:spLocks noChangeArrowheads="1"/>
          </p:cNvSpPr>
          <p:nvPr/>
        </p:nvSpPr>
        <p:spPr bwMode="auto">
          <a:xfrm>
            <a:off x="3810000" y="1162050"/>
            <a:ext cx="6019800" cy="5238750"/>
          </a:xfrm>
          <a:prstGeom prst="rect">
            <a:avLst/>
          </a:prstGeom>
          <a:solidFill>
            <a:srgbClr val="FFEDA3">
              <a:alpha val="39999"/>
            </a:srgbClr>
          </a:solidFill>
          <a:ln w="12700" algn="ctr">
            <a:solidFill>
              <a:schemeClr val="tx1"/>
            </a:solidFill>
            <a:miter lim="800000"/>
            <a:headEnd/>
            <a:tailEnd/>
          </a:ln>
        </p:spPr>
        <p:txBody>
          <a:bodyPr/>
          <a:lstStyle/>
          <a:p>
            <a:pPr>
              <a:lnSpc>
                <a:spcPts val="1105"/>
              </a:lnSpc>
              <a:spcBef>
                <a:spcPts val="200"/>
              </a:spcBef>
              <a:defRPr/>
            </a:pPr>
            <a:r>
              <a:rPr lang="en-US" dirty="0">
                <a:latin typeface="Courier New"/>
                <a:ea typeface="Calibri"/>
                <a:cs typeface="Times New Roman"/>
              </a:rPr>
              <a:t>using System;</a:t>
            </a:r>
            <a:endParaRPr lang="en-US" dirty="0">
              <a:latin typeface="Calibri"/>
              <a:ea typeface="Calibri"/>
              <a:cs typeface="Times New Roman"/>
            </a:endParaRPr>
          </a:p>
          <a:p>
            <a:pPr>
              <a:lnSpc>
                <a:spcPts val="1105"/>
              </a:lnSpc>
              <a:spcBef>
                <a:spcPts val="200"/>
              </a:spcBef>
              <a:defRPr/>
            </a:pPr>
            <a:r>
              <a:rPr lang="en-US" dirty="0">
                <a:latin typeface="Courier New"/>
                <a:ea typeface="Calibri"/>
                <a:cs typeface="Times New Roman"/>
              </a:rPr>
              <a:t>class </a:t>
            </a:r>
            <a:r>
              <a:rPr lang="en-US" dirty="0" err="1">
                <a:latin typeface="Courier New"/>
                <a:ea typeface="Calibri"/>
                <a:cs typeface="Times New Roman"/>
              </a:rPr>
              <a:t>ExceptionProperties</a:t>
            </a:r>
            <a:endParaRPr lang="en-US" dirty="0">
              <a:latin typeface="Calibri"/>
              <a:ea typeface="Calibri"/>
              <a:cs typeface="Times New Roman"/>
            </a:endParaRPr>
          </a:p>
          <a:p>
            <a:pPr>
              <a:lnSpc>
                <a:spcPts val="1105"/>
              </a:lnSpc>
              <a:spcBef>
                <a:spcPts val="200"/>
              </a:spcBef>
              <a:defRPr/>
            </a:pPr>
            <a:r>
              <a:rPr lang="en-US" dirty="0">
                <a:latin typeface="Courier New"/>
                <a:ea typeface="Calibri"/>
                <a:cs typeface="Times New Roman"/>
              </a:rPr>
              <a:t>{ </a:t>
            </a:r>
            <a:endParaRPr lang="en-US" dirty="0">
              <a:latin typeface="Calibri"/>
              <a:ea typeface="Calibri"/>
              <a:cs typeface="Times New Roman"/>
            </a:endParaRPr>
          </a:p>
          <a:p>
            <a:pPr indent="457200">
              <a:lnSpc>
                <a:spcPts val="1105"/>
              </a:lnSpc>
              <a:spcBef>
                <a:spcPts val="200"/>
              </a:spcBef>
              <a:defRPr/>
            </a:pPr>
            <a:r>
              <a:rPr lang="en-US" dirty="0">
                <a:latin typeface="Courier New"/>
                <a:ea typeface="Calibri"/>
                <a:cs typeface="Times New Roman"/>
              </a:rPr>
              <a:t>static void Main(string[] </a:t>
            </a:r>
            <a:r>
              <a:rPr lang="en-US" dirty="0" err="1">
                <a:latin typeface="Courier New"/>
                <a:ea typeface="Calibri"/>
                <a:cs typeface="Times New Roman"/>
              </a:rPr>
              <a:t>args</a:t>
            </a:r>
            <a:r>
              <a:rPr lang="en-US" dirty="0">
                <a:latin typeface="Courier New"/>
                <a:ea typeface="Calibri"/>
                <a:cs typeface="Times New Roman"/>
              </a:rPr>
              <a:t>) </a:t>
            </a:r>
            <a:endParaRPr lang="en-US" dirty="0">
              <a:latin typeface="Calibri"/>
              <a:ea typeface="Calibri"/>
              <a:cs typeface="Times New Roman"/>
            </a:endParaRPr>
          </a:p>
          <a:p>
            <a:pPr indent="457200">
              <a:lnSpc>
                <a:spcPts val="1105"/>
              </a:lnSpc>
              <a:spcBef>
                <a:spcPts val="200"/>
              </a:spcBef>
              <a:defRPr/>
            </a:pPr>
            <a:r>
              <a:rPr lang="en-US" dirty="0">
                <a:latin typeface="Courier New"/>
                <a:ea typeface="Calibri"/>
                <a:cs typeface="Times New Roman"/>
              </a:rPr>
              <a:t>{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byte </a:t>
            </a:r>
            <a:r>
              <a:rPr lang="en-US" dirty="0" err="1">
                <a:latin typeface="Courier New"/>
                <a:ea typeface="Calibri"/>
                <a:cs typeface="Times New Roman"/>
              </a:rPr>
              <a:t>numOne</a:t>
            </a:r>
            <a:r>
              <a:rPr lang="en-US" dirty="0">
                <a:latin typeface="Courier New"/>
                <a:ea typeface="Calibri"/>
                <a:cs typeface="Times New Roman"/>
              </a:rPr>
              <a:t> = 200; </a:t>
            </a:r>
            <a:endParaRPr lang="en-US" dirty="0">
              <a:latin typeface="Calibri"/>
              <a:ea typeface="Calibri"/>
              <a:cs typeface="Times New Roman"/>
            </a:endParaRPr>
          </a:p>
          <a:p>
            <a:pPr indent="800100">
              <a:lnSpc>
                <a:spcPct val="115000"/>
              </a:lnSpc>
              <a:spcAft>
                <a:spcPts val="1000"/>
              </a:spcAft>
              <a:defRPr/>
            </a:pPr>
            <a:r>
              <a:rPr lang="en-US" dirty="0">
                <a:latin typeface="Courier New"/>
                <a:ea typeface="Calibri"/>
                <a:cs typeface="Times New Roman"/>
              </a:rPr>
              <a:t>byte </a:t>
            </a:r>
            <a:r>
              <a:rPr lang="en-US" dirty="0" err="1">
                <a:latin typeface="Courier New"/>
                <a:ea typeface="Calibri"/>
                <a:cs typeface="Times New Roman"/>
              </a:rPr>
              <a:t>numTwo</a:t>
            </a:r>
            <a:r>
              <a:rPr lang="en-US" dirty="0">
                <a:latin typeface="Courier New"/>
                <a:ea typeface="Calibri"/>
                <a:cs typeface="Times New Roman"/>
              </a:rPr>
              <a:t> = 5;</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byte result = 0;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try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 </a:t>
            </a:r>
            <a:endParaRPr lang="en-US" dirty="0">
              <a:latin typeface="Calibri"/>
              <a:ea typeface="Calibri"/>
              <a:cs typeface="Times New Roman"/>
            </a:endParaRPr>
          </a:p>
          <a:p>
            <a:pPr indent="971550">
              <a:lnSpc>
                <a:spcPts val="1105"/>
              </a:lnSpc>
              <a:spcBef>
                <a:spcPts val="200"/>
              </a:spcBef>
              <a:defRPr/>
            </a:pPr>
            <a:r>
              <a:rPr lang="en-US" dirty="0">
                <a:latin typeface="Courier New"/>
                <a:ea typeface="Calibri"/>
                <a:cs typeface="Times New Roman"/>
              </a:rPr>
              <a:t>result = checked((byte)(</a:t>
            </a:r>
            <a:r>
              <a:rPr lang="en-US" dirty="0" err="1">
                <a:latin typeface="Courier New"/>
                <a:ea typeface="Calibri"/>
                <a:cs typeface="Times New Roman"/>
              </a:rPr>
              <a:t>numOne</a:t>
            </a:r>
            <a:r>
              <a:rPr lang="en-US" dirty="0">
                <a:latin typeface="Courier New"/>
                <a:ea typeface="Calibri"/>
                <a:cs typeface="Times New Roman"/>
              </a:rPr>
              <a:t> * </a:t>
            </a:r>
            <a:r>
              <a:rPr lang="en-US" dirty="0" err="1">
                <a:latin typeface="Courier New"/>
                <a:ea typeface="Calibri"/>
                <a:cs typeface="Times New Roman"/>
              </a:rPr>
              <a:t>numTwo</a:t>
            </a:r>
            <a:r>
              <a:rPr lang="en-US" dirty="0">
                <a:latin typeface="Courier New"/>
                <a:ea typeface="Calibri"/>
                <a:cs typeface="Times New Roman"/>
              </a:rPr>
              <a:t>)); </a:t>
            </a:r>
            <a:endParaRPr lang="en-US" dirty="0">
              <a:latin typeface="Calibri"/>
              <a:ea typeface="Calibri"/>
              <a:cs typeface="Times New Roman"/>
            </a:endParaRPr>
          </a:p>
          <a:p>
            <a:pPr indent="971550">
              <a:lnSpc>
                <a:spcPts val="1105"/>
              </a:lnSpc>
              <a:spcBef>
                <a:spcPts val="200"/>
              </a:spcBef>
              <a:defRPr/>
            </a:pPr>
            <a:r>
              <a:rPr lang="en-US" dirty="0" err="1">
                <a:latin typeface="Courier New"/>
                <a:ea typeface="Calibri"/>
                <a:cs typeface="Times New Roman"/>
              </a:rPr>
              <a:t>Console.WriteLine</a:t>
            </a:r>
            <a:r>
              <a:rPr lang="en-US" dirty="0">
                <a:latin typeface="Courier New"/>
                <a:ea typeface="Calibri"/>
                <a:cs typeface="Times New Roman"/>
              </a:rPr>
              <a:t>("Result = {0}", result);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catch (</a:t>
            </a:r>
            <a:r>
              <a:rPr lang="en-US" dirty="0" err="1">
                <a:latin typeface="Courier New"/>
                <a:ea typeface="Calibri"/>
                <a:cs typeface="Times New Roman"/>
              </a:rPr>
              <a:t>OverflowException</a:t>
            </a:r>
            <a:r>
              <a:rPr lang="en-US" dirty="0">
                <a:latin typeface="Courier New"/>
                <a:ea typeface="Calibri"/>
                <a:cs typeface="Times New Roman"/>
              </a:rPr>
              <a:t> </a:t>
            </a:r>
            <a:r>
              <a:rPr lang="en-US" dirty="0" err="1">
                <a:latin typeface="Courier New"/>
                <a:ea typeface="Calibri"/>
                <a:cs typeface="Times New Roman"/>
              </a:rPr>
              <a:t>objEx</a:t>
            </a:r>
            <a:r>
              <a:rPr lang="en-US" dirty="0">
                <a:latin typeface="Courier New"/>
                <a:ea typeface="Calibri"/>
                <a:cs typeface="Times New Roman"/>
              </a:rPr>
              <a:t>)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 </a:t>
            </a:r>
            <a:endParaRPr lang="en-US" dirty="0">
              <a:latin typeface="Calibri"/>
              <a:ea typeface="Calibri"/>
              <a:cs typeface="Times New Roman"/>
            </a:endParaRPr>
          </a:p>
          <a:p>
            <a:pPr indent="971550">
              <a:lnSpc>
                <a:spcPts val="1105"/>
              </a:lnSpc>
              <a:spcBef>
                <a:spcPts val="200"/>
              </a:spcBef>
              <a:defRPr/>
            </a:pPr>
            <a:r>
              <a:rPr lang="en-US" dirty="0" err="1">
                <a:latin typeface="Courier New"/>
                <a:ea typeface="Calibri"/>
                <a:cs typeface="Times New Roman"/>
              </a:rPr>
              <a:t>Console.WriteLine</a:t>
            </a:r>
            <a:r>
              <a:rPr lang="en-US" dirty="0">
                <a:latin typeface="Courier New"/>
                <a:ea typeface="Calibri"/>
                <a:cs typeface="Times New Roman"/>
              </a:rPr>
              <a:t>("Message : {0}", </a:t>
            </a:r>
            <a:endParaRPr lang="en-US" dirty="0">
              <a:latin typeface="Calibri"/>
              <a:ea typeface="Calibri"/>
              <a:cs typeface="Times New Roman"/>
            </a:endParaRPr>
          </a:p>
          <a:p>
            <a:pPr indent="971550">
              <a:lnSpc>
                <a:spcPts val="1105"/>
              </a:lnSpc>
              <a:spcBef>
                <a:spcPts val="200"/>
              </a:spcBef>
              <a:defRPr/>
            </a:pPr>
            <a:r>
              <a:rPr lang="en-US" dirty="0" err="1">
                <a:latin typeface="Courier New"/>
                <a:ea typeface="Calibri"/>
                <a:cs typeface="Times New Roman"/>
              </a:rPr>
              <a:t>objEx.Message</a:t>
            </a:r>
            <a:r>
              <a:rPr lang="en-US" dirty="0">
                <a:latin typeface="Courier New"/>
                <a:ea typeface="Calibri"/>
                <a:cs typeface="Times New Roman"/>
              </a:rPr>
              <a:t>); </a:t>
            </a:r>
            <a:endParaRPr lang="en-US" dirty="0">
              <a:latin typeface="Calibri"/>
              <a:ea typeface="Calibri"/>
              <a:cs typeface="Times New Roman"/>
            </a:endParaRPr>
          </a:p>
          <a:p>
            <a:pPr indent="971550">
              <a:lnSpc>
                <a:spcPts val="1105"/>
              </a:lnSpc>
              <a:spcBef>
                <a:spcPts val="200"/>
              </a:spcBef>
              <a:defRPr/>
            </a:pPr>
            <a:r>
              <a:rPr lang="en-US" dirty="0" err="1">
                <a:latin typeface="Courier New"/>
                <a:ea typeface="Calibri"/>
                <a:cs typeface="Times New Roman"/>
              </a:rPr>
              <a:t>Console.WriteLine</a:t>
            </a:r>
            <a:r>
              <a:rPr lang="en-US" dirty="0">
                <a:latin typeface="Courier New"/>
                <a:ea typeface="Calibri"/>
                <a:cs typeface="Times New Roman"/>
              </a:rPr>
              <a:t>("Source : {0}", </a:t>
            </a:r>
            <a:endParaRPr lang="en-US" dirty="0">
              <a:latin typeface="Calibri"/>
              <a:ea typeface="Calibri"/>
              <a:cs typeface="Times New Roman"/>
            </a:endParaRPr>
          </a:p>
          <a:p>
            <a:pPr indent="971550">
              <a:lnSpc>
                <a:spcPts val="1105"/>
              </a:lnSpc>
              <a:spcBef>
                <a:spcPts val="200"/>
              </a:spcBef>
              <a:defRPr/>
            </a:pPr>
            <a:r>
              <a:rPr lang="en-US" dirty="0" err="1">
                <a:latin typeface="Courier New"/>
                <a:ea typeface="Calibri"/>
                <a:cs typeface="Times New Roman"/>
              </a:rPr>
              <a:t>objEx.Source</a:t>
            </a:r>
            <a:r>
              <a:rPr lang="en-US" dirty="0">
                <a:latin typeface="Courier New"/>
                <a:ea typeface="Calibri"/>
                <a:cs typeface="Times New Roman"/>
              </a:rPr>
              <a:t>); </a:t>
            </a:r>
            <a:endParaRPr lang="en-US" dirty="0">
              <a:latin typeface="Calibri"/>
              <a:ea typeface="Calibri"/>
              <a:cs typeface="Times New Roman"/>
            </a:endParaRPr>
          </a:p>
          <a:p>
            <a:pPr indent="971550">
              <a:lnSpc>
                <a:spcPts val="1105"/>
              </a:lnSpc>
              <a:spcBef>
                <a:spcPts val="200"/>
              </a:spcBef>
              <a:defRPr/>
            </a:pPr>
            <a:r>
              <a:rPr lang="en-US" dirty="0" err="1">
                <a:latin typeface="Courier New"/>
                <a:ea typeface="Calibri"/>
                <a:cs typeface="Times New Roman"/>
              </a:rPr>
              <a:t>Console.WriteLine</a:t>
            </a:r>
            <a:r>
              <a:rPr lang="en-US" dirty="0">
                <a:latin typeface="Courier New"/>
                <a:ea typeface="Calibri"/>
                <a:cs typeface="Times New Roman"/>
              </a:rPr>
              <a:t>("</a:t>
            </a:r>
            <a:r>
              <a:rPr lang="en-US" dirty="0" err="1">
                <a:latin typeface="Courier New"/>
                <a:ea typeface="Calibri"/>
                <a:cs typeface="Times New Roman"/>
              </a:rPr>
              <a:t>TargetSite</a:t>
            </a:r>
            <a:r>
              <a:rPr lang="en-US" dirty="0">
                <a:latin typeface="Courier New"/>
                <a:ea typeface="Calibri"/>
                <a:cs typeface="Times New Roman"/>
              </a:rPr>
              <a:t> : {0}", </a:t>
            </a:r>
            <a:endParaRPr lang="en-US" dirty="0">
              <a:latin typeface="Calibri"/>
              <a:ea typeface="Calibri"/>
              <a:cs typeface="Times New Roman"/>
            </a:endParaRPr>
          </a:p>
          <a:p>
            <a:pPr indent="971550">
              <a:lnSpc>
                <a:spcPts val="1105"/>
              </a:lnSpc>
              <a:spcBef>
                <a:spcPts val="200"/>
              </a:spcBef>
              <a:defRPr/>
            </a:pPr>
            <a:r>
              <a:rPr lang="en-US" dirty="0" err="1">
                <a:latin typeface="Courier New"/>
                <a:ea typeface="Calibri"/>
                <a:cs typeface="Times New Roman"/>
              </a:rPr>
              <a:t>objEx.TargetSite</a:t>
            </a:r>
            <a:r>
              <a:rPr lang="en-US" dirty="0">
                <a:latin typeface="Courier New"/>
                <a:ea typeface="Calibri"/>
                <a:cs typeface="Times New Roman"/>
              </a:rPr>
              <a:t>); </a:t>
            </a:r>
            <a:endParaRPr lang="en-US" dirty="0">
              <a:latin typeface="Calibri"/>
              <a:ea typeface="Calibri"/>
              <a:cs typeface="Times New Roman"/>
            </a:endParaRPr>
          </a:p>
          <a:p>
            <a:pPr indent="971550">
              <a:lnSpc>
                <a:spcPts val="1105"/>
              </a:lnSpc>
              <a:spcBef>
                <a:spcPts val="200"/>
              </a:spcBef>
              <a:defRPr/>
            </a:pPr>
            <a:r>
              <a:rPr lang="en-US" dirty="0" err="1">
                <a:latin typeface="Courier New"/>
                <a:ea typeface="Calibri"/>
                <a:cs typeface="Times New Roman"/>
              </a:rPr>
              <a:t>Console.WriteLine</a:t>
            </a:r>
            <a:r>
              <a:rPr lang="en-US" dirty="0">
                <a:latin typeface="Courier New"/>
                <a:ea typeface="Calibri"/>
                <a:cs typeface="Times New Roman"/>
              </a:rPr>
              <a:t>("</a:t>
            </a:r>
            <a:r>
              <a:rPr lang="en-US" dirty="0" err="1">
                <a:latin typeface="Courier New"/>
                <a:ea typeface="Calibri"/>
                <a:cs typeface="Times New Roman"/>
              </a:rPr>
              <a:t>StackTrace</a:t>
            </a:r>
            <a:r>
              <a:rPr lang="en-US" dirty="0">
                <a:latin typeface="Courier New"/>
                <a:ea typeface="Calibri"/>
                <a:cs typeface="Times New Roman"/>
              </a:rPr>
              <a:t> : {0}", </a:t>
            </a:r>
            <a:endParaRPr lang="en-US" dirty="0">
              <a:latin typeface="Calibri"/>
              <a:ea typeface="Calibri"/>
              <a:cs typeface="Times New Roman"/>
            </a:endParaRPr>
          </a:p>
          <a:p>
            <a:pPr indent="971550">
              <a:lnSpc>
                <a:spcPts val="1105"/>
              </a:lnSpc>
              <a:spcBef>
                <a:spcPts val="200"/>
              </a:spcBef>
              <a:defRPr/>
            </a:pPr>
            <a:r>
              <a:rPr lang="en-US" dirty="0" err="1">
                <a:latin typeface="Courier New"/>
                <a:ea typeface="Calibri"/>
                <a:cs typeface="Times New Roman"/>
              </a:rPr>
              <a:t>objEx.StackTrace</a:t>
            </a:r>
            <a:r>
              <a:rPr lang="en-US" dirty="0">
                <a:latin typeface="Courier New"/>
                <a:ea typeface="Calibri"/>
                <a:cs typeface="Times New Roman"/>
              </a:rPr>
              <a:t>);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catch (Exception </a:t>
            </a:r>
            <a:r>
              <a:rPr lang="en-US" dirty="0" err="1">
                <a:latin typeface="Courier New"/>
                <a:ea typeface="Calibri"/>
                <a:cs typeface="Times New Roman"/>
              </a:rPr>
              <a:t>objEx</a:t>
            </a:r>
            <a:r>
              <a:rPr lang="en-US" dirty="0">
                <a:latin typeface="Courier New"/>
                <a:ea typeface="Calibri"/>
                <a:cs typeface="Times New Roman"/>
              </a:rPr>
              <a:t>)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 </a:t>
            </a:r>
            <a:endParaRPr lang="en-US" dirty="0">
              <a:latin typeface="Calibri"/>
              <a:ea typeface="Calibri"/>
              <a:cs typeface="Times New Roman"/>
            </a:endParaRPr>
          </a:p>
          <a:p>
            <a:pPr indent="800100">
              <a:lnSpc>
                <a:spcPts val="1105"/>
              </a:lnSpc>
              <a:spcBef>
                <a:spcPts val="200"/>
              </a:spcBef>
              <a:defRPr/>
            </a:pPr>
            <a:r>
              <a:rPr lang="en-US" dirty="0" err="1">
                <a:latin typeface="Courier New"/>
                <a:ea typeface="Calibri"/>
                <a:cs typeface="Times New Roman"/>
              </a:rPr>
              <a:t>Console.WriteLine</a:t>
            </a:r>
            <a:r>
              <a:rPr lang="en-US" dirty="0">
                <a:latin typeface="Courier New"/>
                <a:ea typeface="Calibri"/>
                <a:cs typeface="Times New Roman"/>
              </a:rPr>
              <a:t>("Error : {0}", </a:t>
            </a:r>
            <a:r>
              <a:rPr lang="en-US" dirty="0" err="1">
                <a:latin typeface="Courier New"/>
                <a:ea typeface="Calibri"/>
                <a:cs typeface="Times New Roman"/>
              </a:rPr>
              <a:t>objEx</a:t>
            </a:r>
            <a:r>
              <a:rPr lang="en-US" dirty="0">
                <a:latin typeface="Courier New"/>
                <a:ea typeface="Calibri"/>
                <a:cs typeface="Times New Roman"/>
              </a:rPr>
              <a:t>); </a:t>
            </a:r>
            <a:endParaRPr lang="en-US" dirty="0">
              <a:latin typeface="Calibri"/>
              <a:ea typeface="Calibri"/>
              <a:cs typeface="Times New Roman"/>
            </a:endParaRPr>
          </a:p>
          <a:p>
            <a:pPr indent="800100">
              <a:lnSpc>
                <a:spcPts val="1105"/>
              </a:lnSpc>
              <a:spcBef>
                <a:spcPts val="200"/>
              </a:spcBef>
              <a:defRPr/>
            </a:pPr>
            <a:r>
              <a:rPr lang="en-US" dirty="0">
                <a:latin typeface="Courier New"/>
                <a:ea typeface="Calibri"/>
                <a:cs typeface="Times New Roman"/>
              </a:rPr>
              <a:t>} </a:t>
            </a:r>
            <a:endParaRPr lang="en-US" dirty="0">
              <a:latin typeface="Calibri"/>
              <a:ea typeface="Calibri"/>
              <a:cs typeface="Times New Roman"/>
            </a:endParaRPr>
          </a:p>
          <a:p>
            <a:pPr indent="457200">
              <a:lnSpc>
                <a:spcPts val="1105"/>
              </a:lnSpc>
              <a:spcBef>
                <a:spcPts val="200"/>
              </a:spcBef>
              <a:defRPr/>
            </a:pPr>
            <a:r>
              <a:rPr lang="en-US" dirty="0">
                <a:latin typeface="Courier New"/>
                <a:ea typeface="Calibri"/>
                <a:cs typeface="Times New Roman"/>
              </a:rPr>
              <a:t>}</a:t>
            </a:r>
            <a:endParaRPr lang="en-US" dirty="0">
              <a:latin typeface="Calibri"/>
              <a:ea typeface="Calibri"/>
              <a:cs typeface="Times New Roman"/>
            </a:endParaRPr>
          </a:p>
          <a:p>
            <a:pPr>
              <a:lnSpc>
                <a:spcPct val="115000"/>
              </a:lnSpc>
              <a:spcAft>
                <a:spcPts val="1000"/>
              </a:spcAft>
              <a:defRPr/>
            </a:pPr>
            <a:r>
              <a:rPr lang="en-US" dirty="0">
                <a:latin typeface="Courier New"/>
                <a:ea typeface="Calibri"/>
                <a:cs typeface="Times New Roman"/>
              </a:rPr>
              <a:t>}</a:t>
            </a:r>
            <a:endParaRPr lang="en-US" dirty="0">
              <a:latin typeface="Calibri"/>
              <a:ea typeface="Calibri"/>
              <a:cs typeface="Times New Roman"/>
            </a:endParaRPr>
          </a:p>
        </p:txBody>
      </p:sp>
      <p:sp>
        <p:nvSpPr>
          <p:cNvPr id="22535" name="Text Box 4"/>
          <p:cNvSpPr txBox="1">
            <a:spLocks noChangeArrowheads="1"/>
          </p:cNvSpPr>
          <p:nvPr/>
        </p:nvSpPr>
        <p:spPr bwMode="auto">
          <a:xfrm>
            <a:off x="2209800" y="1322388"/>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1192831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ourier New" panose="02070309020205020404" pitchFamily="49" charset="0"/>
                <a:cs typeface="Courier New" panose="02070309020205020404" pitchFamily="49" charset="0"/>
              </a:rPr>
              <a:t>System.Exception</a:t>
            </a:r>
            <a:r>
              <a:rPr lang="en-US" altLang="en-US" smtClean="0">
                <a:latin typeface="Calibri" panose="020F0502020204030204" pitchFamily="34" charset="0"/>
              </a:rPr>
              <a:t> Class 5-5</a:t>
            </a:r>
          </a:p>
        </p:txBody>
      </p:sp>
      <p:sp>
        <p:nvSpPr>
          <p:cNvPr id="2" name="Text Placeholder 1"/>
          <p:cNvSpPr>
            <a:spLocks noGrp="1"/>
          </p:cNvSpPr>
          <p:nvPr>
            <p:ph type="body" idx="1"/>
          </p:nvPr>
        </p:nvSpPr>
        <p:spPr/>
        <p:txBody>
          <a:bodyPr/>
          <a:lstStyle/>
          <a:p>
            <a:endParaRPr lang="en-US"/>
          </a:p>
        </p:txBody>
      </p:sp>
      <p:sp>
        <p:nvSpPr>
          <p:cNvPr id="23555"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4882A7EB-8A22-4614-9A1B-C0FC4F62679A}" type="slidenum">
              <a:rPr lang="en-US" altLang="en-US" sz="1200">
                <a:solidFill>
                  <a:schemeClr val="bg1"/>
                </a:solidFill>
                <a:latin typeface="Calibri" panose="020F0502020204030204" pitchFamily="34" charset="0"/>
              </a:rPr>
              <a:pPr/>
              <a:t>21</a:t>
            </a:fld>
            <a:endParaRPr lang="en-US" altLang="en-US" sz="1200">
              <a:solidFill>
                <a:schemeClr val="bg1"/>
              </a:solidFill>
              <a:latin typeface="Calibri" panose="020F0502020204030204" pitchFamily="34" charset="0"/>
            </a:endParaRPr>
          </a:p>
        </p:txBody>
      </p:sp>
      <p:sp>
        <p:nvSpPr>
          <p:cNvPr id="23556"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23557" name="Rectangle 3"/>
          <p:cNvSpPr>
            <a:spLocks noChangeArrowheads="1"/>
          </p:cNvSpPr>
          <p:nvPr/>
        </p:nvSpPr>
        <p:spPr bwMode="auto">
          <a:xfrm>
            <a:off x="1752600" y="758825"/>
            <a:ext cx="8534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800100" indent="-34290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In the code:</a:t>
            </a:r>
          </a:p>
          <a:p>
            <a:pPr lvl="1"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arithmetic overflow occurs because the result of multiplication of two byte numbers exceeds the range of the destination variable type, </a:t>
            </a:r>
            <a:r>
              <a:rPr lang="en-US" altLang="en-US" sz="2000" b="1">
                <a:cs typeface="Courier New" panose="02070309020205020404" pitchFamily="49" charset="0"/>
              </a:rPr>
              <a:t>result</a:t>
            </a:r>
            <a:r>
              <a:rPr lang="en-US" altLang="en-US" sz="1600">
                <a:cs typeface="Courier New" panose="02070309020205020404" pitchFamily="49" charset="0"/>
              </a:rPr>
              <a:t>. </a:t>
            </a:r>
          </a:p>
          <a:p>
            <a:pPr lvl="1"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arithmetic overflow exception is thrown and it is caught by the </a:t>
            </a:r>
            <a:r>
              <a:rPr lang="en-US" altLang="en-US" sz="2000">
                <a:cs typeface="Courier New" panose="02070309020205020404" pitchFamily="49" charset="0"/>
              </a:rPr>
              <a:t>catch</a:t>
            </a:r>
            <a:r>
              <a:rPr lang="en-US" altLang="en-US" sz="1600">
                <a:cs typeface="Courier New" panose="02070309020205020404" pitchFamily="49" charset="0"/>
              </a:rPr>
              <a:t> </a:t>
            </a:r>
            <a:r>
              <a:rPr lang="en-US" altLang="en-US" sz="2000">
                <a:latin typeface="Calibri" panose="020F0502020204030204" pitchFamily="34" charset="0"/>
              </a:rPr>
              <a:t>block. </a:t>
            </a:r>
          </a:p>
          <a:p>
            <a:pPr lvl="1"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block uses various properties of the </a:t>
            </a:r>
            <a:r>
              <a:rPr lang="en-US" altLang="en-US" sz="2000">
                <a:cs typeface="Courier New" panose="02070309020205020404" pitchFamily="49" charset="0"/>
              </a:rPr>
              <a:t>System.Exception</a:t>
            </a:r>
            <a:r>
              <a:rPr lang="en-US" altLang="en-US" sz="1600">
                <a:cs typeface="Courier New" panose="02070309020205020404" pitchFamily="49" charset="0"/>
              </a:rPr>
              <a:t> </a:t>
            </a:r>
            <a:r>
              <a:rPr lang="en-US" altLang="en-US" sz="2000">
                <a:latin typeface="Calibri" panose="020F0502020204030204" pitchFamily="34" charset="0"/>
              </a:rPr>
              <a:t>class to display the source and target site of the error.</a:t>
            </a:r>
          </a:p>
          <a:p>
            <a:pPr lvl="1" eaLnBrk="1" hangingPunct="1">
              <a:lnSpc>
                <a:spcPct val="90000"/>
              </a:lnSpc>
              <a:spcBef>
                <a:spcPct val="20000"/>
              </a:spcBef>
              <a:buClr>
                <a:srgbClr val="004E4C"/>
              </a:buClr>
              <a:buSzPct val="50000"/>
            </a:pPr>
            <a:endParaRPr lang="en-US" altLang="en-US" sz="2000">
              <a:latin typeface="Calibri" panose="020F0502020204030204" pitchFamily="34" charset="0"/>
            </a:endParaRPr>
          </a:p>
        </p:txBody>
      </p:sp>
      <p:sp>
        <p:nvSpPr>
          <p:cNvPr id="23558" name="Rectangle 3"/>
          <p:cNvSpPr>
            <a:spLocks noChangeArrowheads="1"/>
          </p:cNvSpPr>
          <p:nvPr/>
        </p:nvSpPr>
        <p:spPr bwMode="auto">
          <a:xfrm>
            <a:off x="1752600" y="3429000"/>
            <a:ext cx="8686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following figure displays use of some of the public properties of the </a:t>
            </a:r>
            <a:r>
              <a:rPr lang="en-US" altLang="en-US" sz="2000">
                <a:cs typeface="Courier New" panose="02070309020205020404" pitchFamily="49" charset="0"/>
              </a:rPr>
              <a:t>System.Exception</a:t>
            </a:r>
            <a:r>
              <a:rPr lang="en-US" altLang="en-US" sz="2400">
                <a:latin typeface="Calibri" panose="020F0502020204030204" pitchFamily="34" charset="0"/>
              </a:rPr>
              <a:t> class:</a:t>
            </a:r>
            <a:endParaRPr lang="en-US" altLang="en-US" sz="2000">
              <a:latin typeface="Calibri" panose="020F0502020204030204" pitchFamily="34" charset="0"/>
            </a:endParaRPr>
          </a:p>
        </p:txBody>
      </p:sp>
      <p:pic>
        <p:nvPicPr>
          <p:cNvPr id="2355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191001"/>
            <a:ext cx="7107238"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1939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alibri" panose="020F0502020204030204" pitchFamily="34" charset="0"/>
              </a:rPr>
              <a:t>Throwing and Catching Exceptions </a:t>
            </a:r>
          </a:p>
        </p:txBody>
      </p:sp>
      <p:sp>
        <p:nvSpPr>
          <p:cNvPr id="2" name="Text Placeholder 1"/>
          <p:cNvSpPr>
            <a:spLocks noGrp="1"/>
          </p:cNvSpPr>
          <p:nvPr>
            <p:ph type="body" idx="1"/>
          </p:nvPr>
        </p:nvSpPr>
        <p:spPr/>
        <p:txBody>
          <a:bodyPr/>
          <a:lstStyle/>
          <a:p>
            <a:endParaRPr lang="en-US"/>
          </a:p>
        </p:txBody>
      </p:sp>
      <p:sp>
        <p:nvSpPr>
          <p:cNvPr id="24579"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A87DE59A-BE52-4AF9-ACAD-74297BCD682C}" type="slidenum">
              <a:rPr lang="en-US" altLang="en-US" sz="1200">
                <a:solidFill>
                  <a:schemeClr val="bg1"/>
                </a:solidFill>
                <a:latin typeface="Calibri" panose="020F0502020204030204" pitchFamily="34" charset="0"/>
              </a:rPr>
              <a:pPr/>
              <a:t>22</a:t>
            </a:fld>
            <a:endParaRPr lang="en-US" altLang="en-US" sz="1200">
              <a:solidFill>
                <a:schemeClr val="bg1"/>
              </a:solidFill>
              <a:latin typeface="Calibri" panose="020F0502020204030204" pitchFamily="34" charset="0"/>
            </a:endParaRPr>
          </a:p>
        </p:txBody>
      </p:sp>
      <p:sp>
        <p:nvSpPr>
          <p:cNvPr id="24580"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24581" name="Rectangle 3"/>
          <p:cNvSpPr>
            <a:spLocks noChangeArrowheads="1"/>
          </p:cNvSpPr>
          <p:nvPr/>
        </p:nvSpPr>
        <p:spPr bwMode="auto">
          <a:xfrm>
            <a:off x="1752600" y="758826"/>
            <a:ext cx="87630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An exception is an error that occurs during program execution.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An exception arises when an operation cannot be completed normally. In such situations, the system throws an error.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error is handled through the process of </a:t>
            </a:r>
            <a:r>
              <a:rPr lang="en-US" altLang="en-US" sz="2400" b="1">
                <a:latin typeface="Calibri" panose="020F0502020204030204" pitchFamily="34" charset="0"/>
              </a:rPr>
              <a:t>exception handling</a:t>
            </a:r>
            <a:r>
              <a:rPr lang="en-US" altLang="en-US" sz="2400">
                <a:latin typeface="Calibri" panose="020F0502020204030204" pitchFamily="34" charset="0"/>
              </a:rPr>
              <a:t>.</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pic>
        <p:nvPicPr>
          <p:cNvPr id="2458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362200"/>
            <a:ext cx="6591300" cy="3200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125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smtClean="0">
                <a:latin typeface="Calibri" panose="020F0502020204030204" pitchFamily="34" charset="0"/>
              </a:rPr>
              <a:t> Purpose of Exception Handlers </a:t>
            </a:r>
          </a:p>
        </p:txBody>
      </p:sp>
      <p:sp>
        <p:nvSpPr>
          <p:cNvPr id="2" name="Text Placeholder 1"/>
          <p:cNvSpPr>
            <a:spLocks noGrp="1"/>
          </p:cNvSpPr>
          <p:nvPr>
            <p:ph type="body" idx="1"/>
          </p:nvPr>
        </p:nvSpPr>
        <p:spPr/>
        <p:txBody>
          <a:bodyPr/>
          <a:lstStyle/>
          <a:p>
            <a:endParaRPr lang="en-US"/>
          </a:p>
        </p:txBody>
      </p:sp>
      <p:sp>
        <p:nvSpPr>
          <p:cNvPr id="25603"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E71C980-8FDF-4F21-A71A-7184B41D7571}" type="slidenum">
              <a:rPr lang="en-US" altLang="en-US" sz="1200">
                <a:solidFill>
                  <a:schemeClr val="bg1"/>
                </a:solidFill>
                <a:latin typeface="Calibri" panose="020F0502020204030204" pitchFamily="34" charset="0"/>
              </a:rPr>
              <a:pPr/>
              <a:t>23</a:t>
            </a:fld>
            <a:endParaRPr lang="en-US" altLang="en-US" sz="1200">
              <a:solidFill>
                <a:schemeClr val="bg1"/>
              </a:solidFill>
              <a:latin typeface="Calibri" panose="020F0502020204030204" pitchFamily="34" charset="0"/>
            </a:endParaRPr>
          </a:p>
        </p:txBody>
      </p:sp>
      <p:sp>
        <p:nvSpPr>
          <p:cNvPr id="25604"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25605" name="Rectangle 3"/>
          <p:cNvSpPr>
            <a:spLocks noChangeArrowheads="1"/>
          </p:cNvSpPr>
          <p:nvPr/>
        </p:nvSpPr>
        <p:spPr bwMode="auto">
          <a:xfrm>
            <a:off x="1752601" y="758826"/>
            <a:ext cx="5883275"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Consider a group of boys playing throwball.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If any of the boys fail to catch the ball when thrown, the game is terminated.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Thus, the game goes on till the boys are successful in catching the ball on time.</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Similarly, in C#, exceptions that occur while working on a particular program need to be caught by exception handlers.</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If the program does not contain the appropriate exception handler, then the program might be terminated.</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25606" name="Text Box 4"/>
          <p:cNvSpPr txBox="1">
            <a:spLocks noChangeArrowheads="1"/>
          </p:cNvSpPr>
          <p:nvPr/>
        </p:nvSpPr>
        <p:spPr bwMode="auto">
          <a:xfrm>
            <a:off x="2133600" y="838201"/>
            <a:ext cx="1447800" cy="307777"/>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lnSpc>
                <a:spcPct val="70000"/>
              </a:lnSpc>
              <a:spcBef>
                <a:spcPct val="50000"/>
              </a:spcBef>
            </a:pPr>
            <a:r>
              <a:rPr lang="en-US" altLang="en-US" sz="2000">
                <a:solidFill>
                  <a:schemeClr val="bg1"/>
                </a:solidFill>
                <a:latin typeface="Tahoma" panose="020B0604030504040204" pitchFamily="34" charset="0"/>
              </a:rPr>
              <a:t>Example</a:t>
            </a:r>
          </a:p>
        </p:txBody>
      </p:sp>
      <p:pic>
        <p:nvPicPr>
          <p:cNvPr id="25607" name="Picture 1"/>
          <p:cNvPicPr>
            <a:picLocks noChangeAspect="1"/>
          </p:cNvPicPr>
          <p:nvPr/>
        </p:nvPicPr>
        <p:blipFill>
          <a:blip r:embed="rId2">
            <a:extLst>
              <a:ext uri="{28A0092B-C50C-407E-A947-70E740481C1C}">
                <a14:useLocalDpi xmlns:a14="http://schemas.microsoft.com/office/drawing/2010/main" val="0"/>
              </a:ext>
            </a:extLst>
          </a:blip>
          <a:srcRect l="2325" t="9735" r="4651"/>
          <a:stretch>
            <a:fillRect/>
          </a:stretch>
        </p:blipFill>
        <p:spPr bwMode="auto">
          <a:xfrm>
            <a:off x="7635875" y="1676400"/>
            <a:ext cx="304800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999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smtClean="0">
                <a:latin typeface="Calibri" panose="020F0502020204030204" pitchFamily="34" charset="0"/>
              </a:rPr>
              <a:t>Catching Exceptions 1-3</a:t>
            </a:r>
          </a:p>
        </p:txBody>
      </p:sp>
      <p:sp>
        <p:nvSpPr>
          <p:cNvPr id="2" name="Text Placeholder 1"/>
          <p:cNvSpPr>
            <a:spLocks noGrp="1"/>
          </p:cNvSpPr>
          <p:nvPr>
            <p:ph type="body" idx="1"/>
          </p:nvPr>
        </p:nvSpPr>
        <p:spPr/>
        <p:txBody>
          <a:bodyPr/>
          <a:lstStyle/>
          <a:p>
            <a:endParaRPr lang="en-US"/>
          </a:p>
        </p:txBody>
      </p:sp>
      <p:sp>
        <p:nvSpPr>
          <p:cNvPr id="26627"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BB84137E-5980-4753-BADD-7C61801D020B}" type="slidenum">
              <a:rPr lang="en-US" altLang="en-US" sz="1200">
                <a:solidFill>
                  <a:schemeClr val="bg1"/>
                </a:solidFill>
                <a:latin typeface="Calibri" panose="020F0502020204030204" pitchFamily="34" charset="0"/>
              </a:rPr>
              <a:pPr/>
              <a:t>24</a:t>
            </a:fld>
            <a:endParaRPr lang="en-US" altLang="en-US" sz="1200">
              <a:solidFill>
                <a:schemeClr val="bg1"/>
              </a:solidFill>
              <a:latin typeface="Calibri" panose="020F0502020204030204" pitchFamily="34" charset="0"/>
            </a:endParaRPr>
          </a:p>
        </p:txBody>
      </p:sp>
      <p:sp>
        <p:nvSpPr>
          <p:cNvPr id="26628"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26629" name="Rectangle 3"/>
          <p:cNvSpPr>
            <a:spLocks noChangeArrowheads="1"/>
          </p:cNvSpPr>
          <p:nvPr/>
        </p:nvSpPr>
        <p:spPr bwMode="auto">
          <a:xfrm>
            <a:off x="1752600" y="758826"/>
            <a:ext cx="86106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Exception handling is implemented using the</a:t>
            </a:r>
            <a:r>
              <a:rPr lang="en-US" altLang="en-US" sz="1600">
                <a:cs typeface="Courier New" panose="02070309020205020404" pitchFamily="49" charset="0"/>
              </a:rPr>
              <a:t> </a:t>
            </a:r>
            <a:r>
              <a:rPr lang="en-US" altLang="en-US" sz="2400">
                <a:cs typeface="Courier New" panose="02070309020205020404" pitchFamily="49" charset="0"/>
              </a:rPr>
              <a:t>try-catch</a:t>
            </a:r>
            <a:r>
              <a:rPr lang="en-US" altLang="en-US" sz="1600">
                <a:cs typeface="Courier New" panose="02070309020205020404" pitchFamily="49" charset="0"/>
              </a:rPr>
              <a:t> </a:t>
            </a:r>
            <a:r>
              <a:rPr lang="en-US" altLang="en-US" sz="2400">
                <a:latin typeface="Calibri" panose="020F0502020204030204" pitchFamily="34" charset="0"/>
              </a:rPr>
              <a:t>construct in C# that consists of the following two blocks:</a:t>
            </a:r>
          </a:p>
        </p:txBody>
      </p:sp>
      <p:graphicFrame>
        <p:nvGraphicFramePr>
          <p:cNvPr id="4" name="Diagram 3"/>
          <p:cNvGraphicFramePr/>
          <p:nvPr/>
        </p:nvGraphicFramePr>
        <p:xfrm>
          <a:off x="1981200" y="1676400"/>
          <a:ext cx="85344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5830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smtClean="0">
                <a:latin typeface="Calibri" panose="020F0502020204030204" pitchFamily="34" charset="0"/>
              </a:rPr>
              <a:t>Catching Exceptions 2-3</a:t>
            </a:r>
          </a:p>
        </p:txBody>
      </p:sp>
      <p:sp>
        <p:nvSpPr>
          <p:cNvPr id="2" name="Text Placeholder 1"/>
          <p:cNvSpPr>
            <a:spLocks noGrp="1"/>
          </p:cNvSpPr>
          <p:nvPr>
            <p:ph type="body" idx="1"/>
          </p:nvPr>
        </p:nvSpPr>
        <p:spPr/>
        <p:txBody>
          <a:bodyPr/>
          <a:lstStyle/>
          <a:p>
            <a:endParaRPr lang="en-US"/>
          </a:p>
        </p:txBody>
      </p:sp>
      <p:sp>
        <p:nvSpPr>
          <p:cNvPr id="27651"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A199041-6280-484E-B664-3D0A8D8E9874}" type="slidenum">
              <a:rPr lang="en-US" altLang="en-US" sz="1200">
                <a:solidFill>
                  <a:schemeClr val="bg1"/>
                </a:solidFill>
                <a:latin typeface="Calibri" panose="020F0502020204030204" pitchFamily="34" charset="0"/>
              </a:rPr>
              <a:pPr/>
              <a:t>25</a:t>
            </a:fld>
            <a:endParaRPr lang="en-US" altLang="en-US" sz="1200">
              <a:solidFill>
                <a:schemeClr val="bg1"/>
              </a:solidFill>
              <a:latin typeface="Calibri" panose="020F0502020204030204" pitchFamily="34" charset="0"/>
            </a:endParaRPr>
          </a:p>
        </p:txBody>
      </p:sp>
      <p:sp>
        <p:nvSpPr>
          <p:cNvPr id="27652"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125" name="Rectangle 3"/>
          <p:cNvSpPr>
            <a:spLocks noChangeArrowheads="1"/>
          </p:cNvSpPr>
          <p:nvPr/>
        </p:nvSpPr>
        <p:spPr bwMode="auto">
          <a:xfrm>
            <a:off x="1752600" y="758826"/>
            <a:ext cx="8763000" cy="5565775"/>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200" dirty="0">
                <a:latin typeface="Calibri" pitchFamily="34" charset="0"/>
              </a:rPr>
              <a:t>The following syntax is used for handling errors using the </a:t>
            </a:r>
            <a:r>
              <a:rPr lang="en-US" sz="2200" dirty="0">
                <a:cs typeface="Courier New" pitchFamily="49" charset="0"/>
              </a:rPr>
              <a:t>try </a:t>
            </a:r>
            <a:r>
              <a:rPr lang="en-US" sz="2200" dirty="0">
                <a:latin typeface="Calibri" pitchFamily="34" charset="0"/>
              </a:rPr>
              <a:t>and </a:t>
            </a:r>
            <a:r>
              <a:rPr lang="en-US" sz="2200" dirty="0">
                <a:cs typeface="Courier New" pitchFamily="49" charset="0"/>
              </a:rPr>
              <a:t>catch</a:t>
            </a:r>
            <a:r>
              <a:rPr lang="en-US" sz="2200" dirty="0">
                <a:latin typeface="Calibri" pitchFamily="34" charset="0"/>
              </a:rPr>
              <a:t> blocks:</a:t>
            </a:r>
          </a:p>
          <a:p>
            <a:pPr marL="342900" indent="-342900">
              <a:lnSpc>
                <a:spcPct val="90000"/>
              </a:lnSpc>
              <a:spcBef>
                <a:spcPct val="20000"/>
              </a:spcBef>
              <a:buClr>
                <a:srgbClr val="004E4C"/>
              </a:buClr>
              <a:buSzPct val="50000"/>
              <a:buFont typeface="Wingdings" pitchFamily="2" charset="2"/>
              <a:buChar char="u"/>
              <a:defRPr/>
            </a:pPr>
            <a:endParaRPr lang="en-US" sz="2400" dirty="0">
              <a:cs typeface="Courier New" pitchFamily="49" charset="0"/>
            </a:endParaRPr>
          </a:p>
          <a:p>
            <a:pPr marL="342900" indent="-342900">
              <a:lnSpc>
                <a:spcPct val="90000"/>
              </a:lnSpc>
              <a:spcBef>
                <a:spcPct val="20000"/>
              </a:spcBef>
              <a:buClr>
                <a:srgbClr val="004E4C"/>
              </a:buClr>
              <a:buSzPct val="50000"/>
              <a:defRPr/>
            </a:pPr>
            <a:endParaRPr lang="en-US" sz="2400" dirty="0">
              <a:latin typeface="Calibri" pitchFamily="34" charset="0"/>
            </a:endParaRPr>
          </a:p>
          <a:p>
            <a:pPr marL="342900" indent="-342900">
              <a:lnSpc>
                <a:spcPct val="90000"/>
              </a:lnSpc>
              <a:spcBef>
                <a:spcPct val="20000"/>
              </a:spcBef>
              <a:buClr>
                <a:srgbClr val="004E4C"/>
              </a:buClr>
              <a:buSzPct val="50000"/>
              <a:defRPr/>
            </a:pPr>
            <a:endParaRPr lang="en-US" sz="24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r>
              <a:rPr lang="en-US" sz="2000" dirty="0">
                <a:latin typeface="Calibri" pitchFamily="34" charset="0"/>
              </a:rPr>
              <a:t>where,</a:t>
            </a:r>
          </a:p>
          <a:p>
            <a:pPr marL="742950" lvl="1" indent="-285750">
              <a:lnSpc>
                <a:spcPct val="90000"/>
              </a:lnSpc>
              <a:spcBef>
                <a:spcPct val="20000"/>
              </a:spcBef>
              <a:buClr>
                <a:srgbClr val="006666"/>
              </a:buClr>
              <a:buSzPct val="50000"/>
              <a:buFont typeface="Wingdings 2" pitchFamily="18" charset="2"/>
              <a:buChar char="²"/>
              <a:defRPr/>
            </a:pPr>
            <a:r>
              <a:rPr lang="en-US" sz="1600" dirty="0">
                <a:cs typeface="Courier New" pitchFamily="49" charset="0"/>
              </a:rPr>
              <a:t>try</a:t>
            </a:r>
            <a:r>
              <a:rPr lang="en-US" sz="1600" dirty="0">
                <a:latin typeface="Calibri" pitchFamily="34" charset="0"/>
              </a:rPr>
              <a:t>: Specifies that the block encloses statements that may throw exceptions.</a:t>
            </a:r>
          </a:p>
          <a:p>
            <a:pPr marL="742950" lvl="1" indent="-285750">
              <a:lnSpc>
                <a:spcPct val="90000"/>
              </a:lnSpc>
              <a:spcBef>
                <a:spcPct val="20000"/>
              </a:spcBef>
              <a:buClr>
                <a:srgbClr val="006666"/>
              </a:buClr>
              <a:buSzPct val="50000"/>
              <a:buFont typeface="Wingdings 2" pitchFamily="18" charset="2"/>
              <a:buChar char="²"/>
              <a:defRPr/>
            </a:pPr>
            <a:r>
              <a:rPr lang="en-US" sz="1600" dirty="0">
                <a:cs typeface="Courier New" pitchFamily="49" charset="0"/>
              </a:rPr>
              <a:t>program code</a:t>
            </a:r>
            <a:r>
              <a:rPr lang="en-US" sz="1600" dirty="0">
                <a:latin typeface="Calibri" pitchFamily="34" charset="0"/>
              </a:rPr>
              <a:t>: Are statements that may generate exceptions.</a:t>
            </a:r>
          </a:p>
          <a:p>
            <a:pPr marL="742950" lvl="1" indent="-285750">
              <a:lnSpc>
                <a:spcPct val="90000"/>
              </a:lnSpc>
              <a:spcBef>
                <a:spcPct val="20000"/>
              </a:spcBef>
              <a:buClr>
                <a:srgbClr val="006666"/>
              </a:buClr>
              <a:buSzPct val="50000"/>
              <a:buFont typeface="Wingdings 2" pitchFamily="18" charset="2"/>
              <a:buChar char="²"/>
              <a:defRPr/>
            </a:pPr>
            <a:r>
              <a:rPr lang="en-US" sz="1600" dirty="0">
                <a:cs typeface="Courier New" pitchFamily="49" charset="0"/>
              </a:rPr>
              <a:t>catch</a:t>
            </a:r>
            <a:r>
              <a:rPr lang="en-US" sz="1600" dirty="0">
                <a:latin typeface="Calibri" pitchFamily="34" charset="0"/>
              </a:rPr>
              <a:t>: Specifies that the block encloses statements that catch exceptions and carry out the appropriate actions.</a:t>
            </a:r>
          </a:p>
          <a:p>
            <a:pPr marL="742950" lvl="1" indent="-285750">
              <a:lnSpc>
                <a:spcPct val="90000"/>
              </a:lnSpc>
              <a:spcBef>
                <a:spcPct val="20000"/>
              </a:spcBef>
              <a:buClr>
                <a:srgbClr val="006666"/>
              </a:buClr>
              <a:buSzPct val="50000"/>
              <a:buFont typeface="Wingdings 2" pitchFamily="18" charset="2"/>
              <a:buChar char="²"/>
              <a:defRPr/>
            </a:pPr>
            <a:r>
              <a:rPr lang="en-US" sz="1600" dirty="0" err="1">
                <a:cs typeface="Courier New" pitchFamily="49" charset="0"/>
              </a:rPr>
              <a:t>ExceptionClass</a:t>
            </a:r>
            <a:r>
              <a:rPr lang="en-US" sz="1600" dirty="0">
                <a:latin typeface="Calibri" pitchFamily="34" charset="0"/>
              </a:rPr>
              <a:t>: Is the name of exception class. It is optional.</a:t>
            </a:r>
          </a:p>
          <a:p>
            <a:pPr marL="742950" lvl="1" indent="-285750">
              <a:lnSpc>
                <a:spcPct val="90000"/>
              </a:lnSpc>
              <a:spcBef>
                <a:spcPct val="20000"/>
              </a:spcBef>
              <a:buClr>
                <a:srgbClr val="006666"/>
              </a:buClr>
              <a:buSzPct val="50000"/>
              <a:buFont typeface="Wingdings 2" pitchFamily="18" charset="2"/>
              <a:buChar char="²"/>
              <a:defRPr/>
            </a:pPr>
            <a:r>
              <a:rPr lang="en-US" sz="1600" dirty="0" err="1">
                <a:cs typeface="Courier New" pitchFamily="49" charset="0"/>
              </a:rPr>
              <a:t>objException</a:t>
            </a:r>
            <a:r>
              <a:rPr lang="en-US" sz="1600" dirty="0">
                <a:latin typeface="Calibri" pitchFamily="34" charset="0"/>
              </a:rPr>
              <a:t>: Is an instance of the particular exception class. It can be omitted if the </a:t>
            </a:r>
            <a:r>
              <a:rPr lang="en-US" sz="1600" dirty="0" err="1">
                <a:cs typeface="Courier New" pitchFamily="49" charset="0"/>
              </a:rPr>
              <a:t>ExceptionClass</a:t>
            </a:r>
            <a:r>
              <a:rPr lang="en-US" sz="1600" dirty="0">
                <a:latin typeface="Calibri" pitchFamily="34" charset="0"/>
              </a:rPr>
              <a:t> is omitted.</a:t>
            </a:r>
          </a:p>
          <a:p>
            <a:pPr marL="800100" lvl="1"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400" dirty="0">
              <a:latin typeface="Calibri" pitchFamily="34" charset="0"/>
            </a:endParaRPr>
          </a:p>
          <a:p>
            <a:pPr marL="342900" indent="-342900">
              <a:lnSpc>
                <a:spcPct val="90000"/>
              </a:lnSpc>
              <a:spcBef>
                <a:spcPct val="20000"/>
              </a:spcBef>
              <a:buClr>
                <a:srgbClr val="004E4C"/>
              </a:buClr>
              <a:buSzPct val="50000"/>
              <a:defRPr/>
            </a:pPr>
            <a:endParaRPr lang="en-US" sz="2400" dirty="0">
              <a:latin typeface="Calibri" pitchFamily="34" charset="0"/>
            </a:endParaRPr>
          </a:p>
          <a:p>
            <a:pPr marL="342900" indent="-342900">
              <a:lnSpc>
                <a:spcPct val="90000"/>
              </a:lnSpc>
              <a:spcBef>
                <a:spcPct val="20000"/>
              </a:spcBef>
              <a:buClr>
                <a:srgbClr val="004E4C"/>
              </a:buClr>
              <a:buSzPct val="50000"/>
              <a:defRPr/>
            </a:pPr>
            <a:endParaRPr lang="en-US" sz="2000" dirty="0">
              <a:latin typeface="Calibri" pitchFamily="34" charset="0"/>
            </a:endParaRPr>
          </a:p>
        </p:txBody>
      </p:sp>
      <p:sp>
        <p:nvSpPr>
          <p:cNvPr id="27654" name="Text Box 6"/>
          <p:cNvSpPr txBox="1">
            <a:spLocks noChangeArrowheads="1"/>
          </p:cNvSpPr>
          <p:nvPr/>
        </p:nvSpPr>
        <p:spPr bwMode="auto">
          <a:xfrm>
            <a:off x="2281238" y="1892300"/>
            <a:ext cx="5795962" cy="1765300"/>
          </a:xfrm>
          <a:prstGeom prst="rect">
            <a:avLst/>
          </a:prstGeom>
          <a:solidFill>
            <a:srgbClr val="FFFF00">
              <a:alpha val="39999"/>
            </a:srgbClr>
          </a:solidFill>
          <a:ln w="12700" algn="ctr">
            <a:solidFill>
              <a:schemeClr val="tx1"/>
            </a:solidFill>
            <a:miter lim="800000"/>
            <a:headEnd/>
            <a:tailEnd/>
          </a:ln>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70000"/>
              </a:lnSpc>
              <a:spcBef>
                <a:spcPct val="50000"/>
              </a:spcBef>
            </a:pPr>
            <a:r>
              <a:rPr lang="en-US" altLang="en-US" sz="1200"/>
              <a:t>try</a:t>
            </a:r>
          </a:p>
          <a:p>
            <a:pPr eaLnBrk="1" hangingPunct="1">
              <a:lnSpc>
                <a:spcPct val="70000"/>
              </a:lnSpc>
              <a:spcBef>
                <a:spcPct val="50000"/>
              </a:spcBef>
            </a:pPr>
            <a:r>
              <a:rPr lang="en-US" altLang="en-US" sz="1200"/>
              <a:t>{ </a:t>
            </a:r>
          </a:p>
          <a:p>
            <a:pPr eaLnBrk="1" hangingPunct="1">
              <a:lnSpc>
                <a:spcPct val="70000"/>
              </a:lnSpc>
              <a:spcBef>
                <a:spcPct val="50000"/>
              </a:spcBef>
            </a:pPr>
            <a:r>
              <a:rPr lang="en-US" altLang="en-US" sz="1200"/>
              <a:t>// program code</a:t>
            </a:r>
          </a:p>
          <a:p>
            <a:pPr eaLnBrk="1" hangingPunct="1">
              <a:lnSpc>
                <a:spcPct val="70000"/>
              </a:lnSpc>
              <a:spcBef>
                <a:spcPct val="50000"/>
              </a:spcBef>
            </a:pPr>
            <a:r>
              <a:rPr lang="en-US" altLang="en-US" sz="1200"/>
              <a:t>}</a:t>
            </a:r>
          </a:p>
          <a:p>
            <a:pPr eaLnBrk="1" hangingPunct="1">
              <a:lnSpc>
                <a:spcPct val="70000"/>
              </a:lnSpc>
              <a:spcBef>
                <a:spcPct val="50000"/>
              </a:spcBef>
            </a:pPr>
            <a:r>
              <a:rPr lang="en-US" altLang="en-US" sz="1200"/>
              <a:t>catch[(&lt;ExceptionClass&gt;&lt;objException&gt;)]</a:t>
            </a:r>
          </a:p>
          <a:p>
            <a:pPr eaLnBrk="1" hangingPunct="1">
              <a:lnSpc>
                <a:spcPct val="70000"/>
              </a:lnSpc>
              <a:spcBef>
                <a:spcPct val="50000"/>
              </a:spcBef>
            </a:pPr>
            <a:r>
              <a:rPr lang="en-US" altLang="en-US" sz="1200"/>
              <a:t>{ </a:t>
            </a:r>
          </a:p>
          <a:p>
            <a:pPr eaLnBrk="1" hangingPunct="1">
              <a:lnSpc>
                <a:spcPct val="70000"/>
              </a:lnSpc>
              <a:spcBef>
                <a:spcPct val="50000"/>
              </a:spcBef>
            </a:pPr>
            <a:r>
              <a:rPr lang="en-US" altLang="en-US" sz="1200"/>
              <a:t>// error handling code</a:t>
            </a:r>
          </a:p>
          <a:p>
            <a:pPr eaLnBrk="1" hangingPunct="1">
              <a:lnSpc>
                <a:spcPct val="70000"/>
              </a:lnSpc>
              <a:spcBef>
                <a:spcPct val="50000"/>
              </a:spcBef>
            </a:pPr>
            <a:r>
              <a:rPr lang="en-US" altLang="en-US" sz="1200"/>
              <a:t>}</a:t>
            </a:r>
          </a:p>
        </p:txBody>
      </p:sp>
      <p:sp>
        <p:nvSpPr>
          <p:cNvPr id="27655" name="Text Box 4"/>
          <p:cNvSpPr txBox="1">
            <a:spLocks noChangeArrowheads="1"/>
          </p:cNvSpPr>
          <p:nvPr/>
        </p:nvSpPr>
        <p:spPr bwMode="auto">
          <a:xfrm>
            <a:off x="2286000" y="1449388"/>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40395141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altLang="en-US" smtClean="0">
                <a:latin typeface="Calibri" panose="020F0502020204030204" pitchFamily="34" charset="0"/>
              </a:rPr>
              <a:t>Catching Exceptions 3-3</a:t>
            </a:r>
          </a:p>
        </p:txBody>
      </p:sp>
      <p:sp>
        <p:nvSpPr>
          <p:cNvPr id="2" name="Text Placeholder 1"/>
          <p:cNvSpPr>
            <a:spLocks noGrp="1"/>
          </p:cNvSpPr>
          <p:nvPr>
            <p:ph type="body" idx="1"/>
          </p:nvPr>
        </p:nvSpPr>
        <p:spPr/>
        <p:txBody>
          <a:bodyPr/>
          <a:lstStyle/>
          <a:p>
            <a:endParaRPr lang="en-US"/>
          </a:p>
        </p:txBody>
      </p:sp>
      <p:sp>
        <p:nvSpPr>
          <p:cNvPr id="28675" name="Slide Number Placeholder 7"/>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639030D8-6D6C-43F0-9603-4D0FE6D06B2C}" type="slidenum">
              <a:rPr lang="en-US" altLang="en-US" sz="1200">
                <a:solidFill>
                  <a:schemeClr val="bg1"/>
                </a:solidFill>
                <a:latin typeface="Calibri" panose="020F0502020204030204" pitchFamily="34" charset="0"/>
              </a:rPr>
              <a:pPr/>
              <a:t>26</a:t>
            </a:fld>
            <a:endParaRPr lang="en-US" altLang="en-US" sz="1200">
              <a:solidFill>
                <a:schemeClr val="bg1"/>
              </a:solidFill>
              <a:latin typeface="Calibri" panose="020F0502020204030204" pitchFamily="34" charset="0"/>
            </a:endParaRPr>
          </a:p>
        </p:txBody>
      </p:sp>
      <p:sp>
        <p:nvSpPr>
          <p:cNvPr id="28676"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125" name="Rectangle 3"/>
          <p:cNvSpPr>
            <a:spLocks noChangeArrowheads="1"/>
          </p:cNvSpPr>
          <p:nvPr/>
        </p:nvSpPr>
        <p:spPr bwMode="auto">
          <a:xfrm>
            <a:off x="1752600" y="758826"/>
            <a:ext cx="8763000" cy="5718175"/>
          </a:xfrm>
          <a:prstGeom prst="rect">
            <a:avLst/>
          </a:prstGeom>
          <a:noFill/>
          <a:ln w="9525">
            <a:noFill/>
            <a:miter lim="800000"/>
            <a:headEnd/>
            <a:tailEnd/>
          </a:ln>
        </p:spPr>
        <p:txBody>
          <a:bodyPr/>
          <a:lstStyle/>
          <a:p>
            <a:pPr marL="342900" lvl="1" indent="-342900">
              <a:lnSpc>
                <a:spcPct val="90000"/>
              </a:lnSpc>
              <a:spcBef>
                <a:spcPct val="20000"/>
              </a:spcBef>
              <a:buClr>
                <a:srgbClr val="004E4C"/>
              </a:buClr>
              <a:buSzPct val="50000"/>
              <a:buFont typeface="Wingdings" pitchFamily="2" charset="2"/>
              <a:buChar char="u"/>
              <a:defRPr/>
            </a:pPr>
            <a:r>
              <a:rPr lang="en-US" sz="1600" dirty="0">
                <a:latin typeface="Calibri" pitchFamily="34" charset="0"/>
              </a:rPr>
              <a:t>The code demonstrates the use of </a:t>
            </a:r>
            <a:r>
              <a:rPr lang="en-US" sz="1600" dirty="0">
                <a:cs typeface="Courier New" pitchFamily="49" charset="0"/>
              </a:rPr>
              <a:t>try-catch</a:t>
            </a:r>
            <a:r>
              <a:rPr lang="en-US" sz="1600" dirty="0">
                <a:latin typeface="Calibri" pitchFamily="34" charset="0"/>
              </a:rPr>
              <a:t> blocks.</a:t>
            </a: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r>
              <a:rPr lang="en-US" sz="1600" dirty="0">
                <a:latin typeface="Calibri" pitchFamily="34" charset="0"/>
              </a:rPr>
              <a:t>In the code:</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The </a:t>
            </a:r>
            <a:r>
              <a:rPr lang="en-US" dirty="0">
                <a:cs typeface="Courier New" pitchFamily="49" charset="0"/>
              </a:rPr>
              <a:t>Main(</a:t>
            </a:r>
            <a:r>
              <a:rPr lang="en-US" dirty="0">
                <a:latin typeface="Calibri" pitchFamily="34" charset="0"/>
              </a:rPr>
              <a:t>) method of the class </a:t>
            </a:r>
            <a:r>
              <a:rPr lang="en-US" b="1" dirty="0" err="1">
                <a:cs typeface="Courier New" panose="02070309020205020404" pitchFamily="49" charset="0"/>
              </a:rPr>
              <a:t>DivisionError</a:t>
            </a:r>
            <a:r>
              <a:rPr lang="en-US" dirty="0">
                <a:latin typeface="Calibri" pitchFamily="34" charset="0"/>
              </a:rPr>
              <a:t> declares three variables.</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The </a:t>
            </a:r>
            <a:r>
              <a:rPr lang="en-US" dirty="0">
                <a:cs typeface="Courier New" pitchFamily="49" charset="0"/>
              </a:rPr>
              <a:t>try</a:t>
            </a:r>
            <a:r>
              <a:rPr lang="en-US" dirty="0">
                <a:latin typeface="Calibri" pitchFamily="34" charset="0"/>
              </a:rPr>
              <a:t> block contains the code to divide </a:t>
            </a:r>
            <a:r>
              <a:rPr lang="en-US" b="1" dirty="0" err="1">
                <a:cs typeface="Courier New" panose="02070309020205020404" pitchFamily="49" charset="0"/>
              </a:rPr>
              <a:t>numOne</a:t>
            </a:r>
            <a:r>
              <a:rPr lang="en-US" dirty="0">
                <a:latin typeface="Calibri" pitchFamily="34" charset="0"/>
              </a:rPr>
              <a:t> by </a:t>
            </a:r>
            <a:r>
              <a:rPr lang="en-US" b="1" dirty="0" err="1">
                <a:cs typeface="Courier New" panose="02070309020205020404" pitchFamily="49" charset="0"/>
              </a:rPr>
              <a:t>numTwo</a:t>
            </a:r>
            <a:r>
              <a:rPr lang="en-US" dirty="0">
                <a:latin typeface="Calibri" pitchFamily="34" charset="0"/>
              </a:rPr>
              <a:t> and store the output in the </a:t>
            </a:r>
            <a:r>
              <a:rPr lang="en-US" b="1" dirty="0">
                <a:cs typeface="Courier New" pitchFamily="49" charset="0"/>
              </a:rPr>
              <a:t>result</a:t>
            </a:r>
            <a:r>
              <a:rPr lang="en-US" dirty="0">
                <a:latin typeface="Calibri" pitchFamily="34" charset="0"/>
              </a:rPr>
              <a:t> variable. As </a:t>
            </a:r>
            <a:r>
              <a:rPr lang="en-US" b="1" dirty="0" err="1">
                <a:cs typeface="Courier New" panose="02070309020205020404" pitchFamily="49" charset="0"/>
              </a:rPr>
              <a:t>numTwo</a:t>
            </a:r>
            <a:r>
              <a:rPr lang="en-US" dirty="0">
                <a:latin typeface="Calibri" pitchFamily="34" charset="0"/>
              </a:rPr>
              <a:t> has a value of zero, the try block throws an exception. </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This exception is handled by the corresponding catch block, which takes in </a:t>
            </a:r>
            <a:r>
              <a:rPr lang="en-US" b="1" dirty="0" err="1">
                <a:cs typeface="Courier New" panose="02070309020205020404" pitchFamily="49" charset="0"/>
              </a:rPr>
              <a:t>objDivide</a:t>
            </a:r>
            <a:r>
              <a:rPr lang="en-US" dirty="0">
                <a:latin typeface="Calibri" pitchFamily="34" charset="0"/>
              </a:rPr>
              <a:t> as the instance of the </a:t>
            </a:r>
            <a:r>
              <a:rPr lang="en-US" dirty="0" err="1">
                <a:cs typeface="Courier New" panose="02070309020205020404" pitchFamily="49" charset="0"/>
              </a:rPr>
              <a:t>DivideByZeroException</a:t>
            </a:r>
            <a:r>
              <a:rPr lang="en-US" dirty="0">
                <a:latin typeface="Calibri" pitchFamily="34" charset="0"/>
              </a:rPr>
              <a:t> class. </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The exception is caught by this </a:t>
            </a:r>
            <a:r>
              <a:rPr lang="en-US" dirty="0">
                <a:cs typeface="Courier New" pitchFamily="49" charset="0"/>
              </a:rPr>
              <a:t>catch</a:t>
            </a:r>
            <a:r>
              <a:rPr lang="en-US" dirty="0">
                <a:latin typeface="Calibri" pitchFamily="34" charset="0"/>
              </a:rPr>
              <a:t> block and the appropriate message is displayed as the output.</a:t>
            </a:r>
          </a:p>
          <a:p>
            <a:pPr marL="342900" lvl="1"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1714500" lvl="3" indent="-342900">
              <a:lnSpc>
                <a:spcPct val="90000"/>
              </a:lnSpc>
              <a:spcBef>
                <a:spcPct val="20000"/>
              </a:spcBef>
              <a:buClr>
                <a:srgbClr val="004E4C"/>
              </a:buClr>
              <a:buSzPct val="50000"/>
              <a:defRPr/>
            </a:pPr>
            <a:r>
              <a:rPr lang="en-US" sz="1600" dirty="0">
                <a:cs typeface="Courier New" pitchFamily="49" charset="0"/>
              </a:rPr>
              <a:t>Exception caught: </a:t>
            </a:r>
            <a:r>
              <a:rPr lang="en-US" sz="1600" dirty="0" err="1">
                <a:cs typeface="Courier New" pitchFamily="49" charset="0"/>
              </a:rPr>
              <a:t>System.DivideByZeroException</a:t>
            </a:r>
            <a:r>
              <a:rPr lang="en-US" sz="1600" dirty="0">
                <a:cs typeface="Courier New" pitchFamily="49" charset="0"/>
              </a:rPr>
              <a:t>: Attempted to divide by zero. at </a:t>
            </a:r>
            <a:r>
              <a:rPr lang="en-US" sz="1600" dirty="0" err="1">
                <a:cs typeface="Courier New" pitchFamily="49" charset="0"/>
              </a:rPr>
              <a:t>DivisionError.Main</a:t>
            </a:r>
            <a:r>
              <a:rPr lang="en-US" sz="1600" dirty="0">
                <a:cs typeface="Courier New" pitchFamily="49" charset="0"/>
              </a:rPr>
              <a:t>(String[] </a:t>
            </a:r>
            <a:r>
              <a:rPr lang="en-US" sz="1600" dirty="0" err="1">
                <a:cs typeface="Courier New" pitchFamily="49" charset="0"/>
              </a:rPr>
              <a:t>args</a:t>
            </a:r>
            <a:r>
              <a:rPr lang="en-US" sz="1600" dirty="0">
                <a:cs typeface="Courier New" pitchFamily="49" charset="0"/>
              </a:rPr>
              <a:t>)</a:t>
            </a:r>
            <a:endParaRPr lang="en-US" sz="1600" dirty="0">
              <a:latin typeface="Calibri" pitchFamily="34" charset="0"/>
            </a:endParaRPr>
          </a:p>
        </p:txBody>
      </p:sp>
      <p:sp>
        <p:nvSpPr>
          <p:cNvPr id="28678" name="Text Box 4"/>
          <p:cNvSpPr txBox="1">
            <a:spLocks noChangeArrowheads="1"/>
          </p:cNvSpPr>
          <p:nvPr/>
        </p:nvSpPr>
        <p:spPr bwMode="auto">
          <a:xfrm>
            <a:off x="1784350" y="1447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
        <p:nvSpPr>
          <p:cNvPr id="7" name="Text Box 6"/>
          <p:cNvSpPr txBox="1">
            <a:spLocks noChangeArrowheads="1"/>
          </p:cNvSpPr>
          <p:nvPr/>
        </p:nvSpPr>
        <p:spPr bwMode="auto">
          <a:xfrm>
            <a:off x="3733800" y="990601"/>
            <a:ext cx="5867400" cy="3033713"/>
          </a:xfrm>
          <a:prstGeom prst="rect">
            <a:avLst/>
          </a:prstGeom>
          <a:solidFill>
            <a:srgbClr val="FFEDA3">
              <a:alpha val="39999"/>
            </a:srgbClr>
          </a:solidFill>
          <a:ln w="12700" algn="ctr">
            <a:solidFill>
              <a:schemeClr val="tx1"/>
            </a:solidFill>
            <a:miter lim="800000"/>
            <a:headEnd/>
            <a:tailEnd/>
          </a:ln>
        </p:spPr>
        <p:txBody>
          <a:bodyPr/>
          <a:lstStyle/>
          <a:p>
            <a:pPr algn="just">
              <a:lnSpc>
                <a:spcPts val="1105"/>
              </a:lnSpc>
              <a:spcBef>
                <a:spcPts val="200"/>
              </a:spcBef>
              <a:defRPr/>
            </a:pPr>
            <a:r>
              <a:rPr lang="en-US" sz="800" dirty="0">
                <a:latin typeface="Courier New"/>
                <a:ea typeface="Calibri"/>
                <a:cs typeface="Times New Roman"/>
              </a:rPr>
              <a:t>using System;</a:t>
            </a:r>
            <a:endParaRPr lang="en-US" sz="800" dirty="0">
              <a:latin typeface="Calibri"/>
              <a:ea typeface="Calibri"/>
              <a:cs typeface="Times New Roman"/>
            </a:endParaRPr>
          </a:p>
          <a:p>
            <a:pPr algn="just">
              <a:lnSpc>
                <a:spcPts val="1105"/>
              </a:lnSpc>
              <a:spcBef>
                <a:spcPts val="200"/>
              </a:spcBef>
              <a:defRPr/>
            </a:pPr>
            <a:r>
              <a:rPr lang="en-US" sz="800" dirty="0">
                <a:latin typeface="Courier New"/>
                <a:ea typeface="Calibri"/>
                <a:cs typeface="Times New Roman"/>
              </a:rPr>
              <a:t>class </a:t>
            </a:r>
            <a:r>
              <a:rPr lang="en-US" sz="800" dirty="0" err="1">
                <a:latin typeface="Courier New"/>
                <a:ea typeface="Calibri"/>
                <a:cs typeface="Times New Roman"/>
              </a:rPr>
              <a:t>DivisionError</a:t>
            </a:r>
            <a:endParaRPr lang="en-US" sz="800" dirty="0">
              <a:latin typeface="Calibri"/>
              <a:ea typeface="Calibri"/>
              <a:cs typeface="Times New Roman"/>
            </a:endParaRPr>
          </a:p>
          <a:p>
            <a:pPr algn="just">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457200" algn="just">
              <a:lnSpc>
                <a:spcPts val="1105"/>
              </a:lnSpc>
              <a:spcBef>
                <a:spcPts val="200"/>
              </a:spcBef>
              <a:defRPr/>
            </a:pPr>
            <a:r>
              <a:rPr lang="en-US" sz="800" dirty="0">
                <a:latin typeface="Courier New"/>
                <a:ea typeface="Calibri"/>
                <a:cs typeface="Times New Roman"/>
              </a:rPr>
              <a:t>static void Main(string[] </a:t>
            </a:r>
            <a:r>
              <a:rPr lang="en-US" sz="800" dirty="0" err="1">
                <a:latin typeface="Courier New"/>
                <a:ea typeface="Calibri"/>
                <a:cs typeface="Times New Roman"/>
              </a:rPr>
              <a:t>args</a:t>
            </a:r>
            <a:r>
              <a:rPr lang="en-US" sz="800" dirty="0">
                <a:latin typeface="Courier New"/>
                <a:ea typeface="Calibri"/>
                <a:cs typeface="Times New Roman"/>
              </a:rPr>
              <a:t>) </a:t>
            </a:r>
            <a:endParaRPr lang="en-US" sz="800" dirty="0">
              <a:latin typeface="Calibri"/>
              <a:ea typeface="Calibri"/>
              <a:cs typeface="Times New Roman"/>
            </a:endParaRPr>
          </a:p>
          <a:p>
            <a:pPr indent="457200" algn="just">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685800" algn="just">
              <a:lnSpc>
                <a:spcPts val="1105"/>
              </a:lnSpc>
              <a:spcBef>
                <a:spcPts val="200"/>
              </a:spcBef>
              <a:defRPr/>
            </a:pPr>
            <a:r>
              <a:rPr lang="en-US" sz="800" dirty="0" err="1">
                <a:latin typeface="Courier New"/>
                <a:ea typeface="Calibri"/>
                <a:cs typeface="Times New Roman"/>
              </a:rPr>
              <a:t>int</a:t>
            </a:r>
            <a:r>
              <a:rPr lang="en-US" sz="800" dirty="0">
                <a:latin typeface="Courier New"/>
                <a:ea typeface="Calibri"/>
                <a:cs typeface="Times New Roman"/>
              </a:rPr>
              <a:t> </a:t>
            </a:r>
            <a:r>
              <a:rPr lang="en-US" sz="800" dirty="0" err="1">
                <a:latin typeface="Courier New"/>
                <a:ea typeface="Calibri"/>
                <a:cs typeface="Times New Roman"/>
              </a:rPr>
              <a:t>numOne</a:t>
            </a:r>
            <a:r>
              <a:rPr lang="en-US" sz="800" dirty="0">
                <a:latin typeface="Courier New"/>
                <a:ea typeface="Calibri"/>
                <a:cs typeface="Times New Roman"/>
              </a:rPr>
              <a:t> = 133; </a:t>
            </a:r>
            <a:endParaRPr lang="en-US" sz="800" dirty="0">
              <a:latin typeface="Calibri"/>
              <a:ea typeface="Calibri"/>
              <a:cs typeface="Times New Roman"/>
            </a:endParaRPr>
          </a:p>
          <a:p>
            <a:pPr indent="685800" algn="just">
              <a:lnSpc>
                <a:spcPts val="1105"/>
              </a:lnSpc>
              <a:spcBef>
                <a:spcPts val="200"/>
              </a:spcBef>
              <a:defRPr/>
            </a:pPr>
            <a:r>
              <a:rPr lang="en-US" sz="800" dirty="0" err="1">
                <a:latin typeface="Courier New"/>
                <a:ea typeface="Calibri"/>
                <a:cs typeface="Times New Roman"/>
              </a:rPr>
              <a:t>int</a:t>
            </a:r>
            <a:r>
              <a:rPr lang="en-US" sz="800" dirty="0">
                <a:latin typeface="Courier New"/>
                <a:ea typeface="Calibri"/>
                <a:cs typeface="Times New Roman"/>
              </a:rPr>
              <a:t> </a:t>
            </a:r>
            <a:r>
              <a:rPr lang="en-US" sz="800" dirty="0" err="1">
                <a:latin typeface="Courier New"/>
                <a:ea typeface="Calibri"/>
                <a:cs typeface="Times New Roman"/>
              </a:rPr>
              <a:t>numTwo</a:t>
            </a:r>
            <a:r>
              <a:rPr lang="en-US" sz="800" dirty="0">
                <a:latin typeface="Courier New"/>
                <a:ea typeface="Calibri"/>
                <a:cs typeface="Times New Roman"/>
              </a:rPr>
              <a:t> = 0; </a:t>
            </a:r>
            <a:endParaRPr lang="en-US" sz="800" dirty="0">
              <a:latin typeface="Calibri"/>
              <a:ea typeface="Calibri"/>
              <a:cs typeface="Times New Roman"/>
            </a:endParaRPr>
          </a:p>
          <a:p>
            <a:pPr indent="685800" algn="just">
              <a:lnSpc>
                <a:spcPts val="1105"/>
              </a:lnSpc>
              <a:spcBef>
                <a:spcPts val="200"/>
              </a:spcBef>
              <a:defRPr/>
            </a:pPr>
            <a:r>
              <a:rPr lang="en-US" sz="800" dirty="0" err="1">
                <a:latin typeface="Courier New"/>
                <a:ea typeface="Calibri"/>
                <a:cs typeface="Times New Roman"/>
              </a:rPr>
              <a:t>int</a:t>
            </a:r>
            <a:r>
              <a:rPr lang="en-US" sz="800" dirty="0">
                <a:latin typeface="Courier New"/>
                <a:ea typeface="Calibri"/>
                <a:cs typeface="Times New Roman"/>
              </a:rPr>
              <a:t> result; </a:t>
            </a:r>
            <a:endParaRPr lang="en-US" sz="800" dirty="0">
              <a:latin typeface="Calibri"/>
              <a:ea typeface="Calibri"/>
              <a:cs typeface="Times New Roman"/>
            </a:endParaRPr>
          </a:p>
          <a:p>
            <a:pPr indent="457200" algn="just">
              <a:lnSpc>
                <a:spcPts val="1105"/>
              </a:lnSpc>
              <a:spcBef>
                <a:spcPts val="200"/>
              </a:spcBef>
              <a:defRPr/>
            </a:pPr>
            <a:r>
              <a:rPr lang="en-US" sz="800" dirty="0">
                <a:latin typeface="Courier New"/>
                <a:ea typeface="Calibri"/>
                <a:cs typeface="Times New Roman"/>
              </a:rPr>
              <a:t>try </a:t>
            </a:r>
            <a:endParaRPr lang="en-US" sz="800" dirty="0">
              <a:latin typeface="Calibri"/>
              <a:ea typeface="Calibri"/>
              <a:cs typeface="Times New Roman"/>
            </a:endParaRPr>
          </a:p>
          <a:p>
            <a:pPr indent="457200" algn="just">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685800" algn="just">
              <a:lnSpc>
                <a:spcPts val="1105"/>
              </a:lnSpc>
              <a:spcBef>
                <a:spcPts val="200"/>
              </a:spcBef>
              <a:defRPr/>
            </a:pPr>
            <a:r>
              <a:rPr lang="en-US" sz="800" dirty="0">
                <a:latin typeface="Courier New"/>
                <a:ea typeface="Calibri"/>
                <a:cs typeface="Times New Roman"/>
              </a:rPr>
              <a:t>result = </a:t>
            </a:r>
            <a:r>
              <a:rPr lang="en-US" sz="800" dirty="0" err="1">
                <a:latin typeface="Courier New"/>
                <a:ea typeface="Calibri"/>
                <a:cs typeface="Times New Roman"/>
              </a:rPr>
              <a:t>numOne</a:t>
            </a:r>
            <a:r>
              <a:rPr lang="en-US" sz="800" dirty="0">
                <a:latin typeface="Courier New"/>
                <a:ea typeface="Calibri"/>
                <a:cs typeface="Times New Roman"/>
              </a:rPr>
              <a:t> / </a:t>
            </a:r>
            <a:r>
              <a:rPr lang="en-US" sz="800" dirty="0" err="1">
                <a:latin typeface="Courier New"/>
                <a:ea typeface="Calibri"/>
                <a:cs typeface="Times New Roman"/>
              </a:rPr>
              <a:t>numTwo</a:t>
            </a:r>
            <a:r>
              <a:rPr lang="en-US" sz="800" dirty="0">
                <a:latin typeface="Courier New"/>
                <a:ea typeface="Calibri"/>
                <a:cs typeface="Times New Roman"/>
              </a:rPr>
              <a:t>; </a:t>
            </a:r>
            <a:endParaRPr lang="en-US" sz="800" dirty="0">
              <a:latin typeface="Calibri"/>
              <a:ea typeface="Calibri"/>
              <a:cs typeface="Times New Roman"/>
            </a:endParaRPr>
          </a:p>
          <a:p>
            <a:pPr indent="457200" algn="just">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457200" algn="just">
              <a:lnSpc>
                <a:spcPts val="1105"/>
              </a:lnSpc>
              <a:spcBef>
                <a:spcPts val="200"/>
              </a:spcBef>
              <a:defRPr/>
            </a:pPr>
            <a:r>
              <a:rPr lang="en-US" sz="800" dirty="0">
                <a:latin typeface="Courier New"/>
                <a:ea typeface="Calibri"/>
                <a:cs typeface="Times New Roman"/>
              </a:rPr>
              <a:t>catch (</a:t>
            </a:r>
            <a:r>
              <a:rPr lang="en-US" sz="800" dirty="0" err="1">
                <a:latin typeface="Courier New"/>
                <a:ea typeface="Calibri"/>
                <a:cs typeface="Times New Roman"/>
              </a:rPr>
              <a:t>DivideByZeroException</a:t>
            </a:r>
            <a:r>
              <a:rPr lang="en-US" sz="800" dirty="0">
                <a:latin typeface="Courier New"/>
                <a:ea typeface="Calibri"/>
                <a:cs typeface="Times New Roman"/>
              </a:rPr>
              <a:t> </a:t>
            </a:r>
            <a:r>
              <a:rPr lang="en-US" sz="800" dirty="0" err="1">
                <a:latin typeface="Courier New"/>
                <a:ea typeface="Calibri"/>
                <a:cs typeface="Times New Roman"/>
              </a:rPr>
              <a:t>objDivide</a:t>
            </a:r>
            <a:r>
              <a:rPr lang="en-US" sz="800" dirty="0">
                <a:latin typeface="Courier New"/>
                <a:ea typeface="Calibri"/>
                <a:cs typeface="Times New Roman"/>
              </a:rPr>
              <a:t>) </a:t>
            </a:r>
            <a:endParaRPr lang="en-US" sz="800" dirty="0">
              <a:latin typeface="Calibri"/>
              <a:ea typeface="Calibri"/>
              <a:cs typeface="Times New Roman"/>
            </a:endParaRPr>
          </a:p>
          <a:p>
            <a:pPr indent="457200" algn="just">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685800" algn="just">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(“Exception caught: “ + </a:t>
            </a:r>
            <a:r>
              <a:rPr lang="en-US" sz="800" dirty="0" err="1">
                <a:latin typeface="Courier New"/>
                <a:ea typeface="Calibri"/>
                <a:cs typeface="Times New Roman"/>
              </a:rPr>
              <a:t>objDivide</a:t>
            </a:r>
            <a:r>
              <a:rPr lang="en-US" sz="800" dirty="0">
                <a:latin typeface="Courier New"/>
                <a:ea typeface="Calibri"/>
                <a:cs typeface="Times New Roman"/>
              </a:rPr>
              <a:t>); </a:t>
            </a:r>
            <a:endParaRPr lang="en-US" sz="800" dirty="0">
              <a:latin typeface="Calibri"/>
              <a:ea typeface="Calibri"/>
              <a:cs typeface="Times New Roman"/>
            </a:endParaRPr>
          </a:p>
          <a:p>
            <a:pPr indent="457200" algn="just">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indent="457200" algn="just">
              <a:lnSpc>
                <a:spcPts val="1105"/>
              </a:lnSpc>
              <a:spcBef>
                <a:spcPts val="200"/>
              </a:spcBef>
              <a:defRPr/>
            </a:pPr>
            <a:r>
              <a:rPr lang="en-US" sz="800" dirty="0">
                <a:latin typeface="Courier New"/>
                <a:ea typeface="Calibri"/>
                <a:cs typeface="Times New Roman"/>
              </a:rPr>
              <a:t>}</a:t>
            </a:r>
            <a:endParaRPr lang="en-US" sz="800" dirty="0">
              <a:latin typeface="Calibri"/>
              <a:ea typeface="Calibri"/>
              <a:cs typeface="Times New Roman"/>
            </a:endParaRPr>
          </a:p>
          <a:p>
            <a:pPr algn="just">
              <a:lnSpc>
                <a:spcPts val="1105"/>
              </a:lnSpc>
              <a:spcBef>
                <a:spcPts val="200"/>
              </a:spcBef>
              <a:defRPr/>
            </a:pPr>
            <a:r>
              <a:rPr lang="en-US" sz="800" dirty="0">
                <a:latin typeface="Courier New"/>
                <a:ea typeface="Calibri"/>
                <a:cs typeface="Times New Roman"/>
              </a:rPr>
              <a:t>}</a:t>
            </a:r>
            <a:endParaRPr lang="en-US" sz="800" dirty="0">
              <a:latin typeface="Calibri"/>
              <a:ea typeface="Calibri"/>
              <a:cs typeface="Times New Roman"/>
            </a:endParaRPr>
          </a:p>
          <a:p>
            <a:pPr eaLnBrk="1" hangingPunct="1">
              <a:lnSpc>
                <a:spcPct val="70000"/>
              </a:lnSpc>
              <a:spcBef>
                <a:spcPct val="50000"/>
              </a:spcBef>
              <a:defRPr/>
            </a:pPr>
            <a:endParaRPr lang="en-US" sz="800" dirty="0"/>
          </a:p>
          <a:p>
            <a:pPr eaLnBrk="1" hangingPunct="1">
              <a:lnSpc>
                <a:spcPct val="70000"/>
              </a:lnSpc>
              <a:spcBef>
                <a:spcPct val="50000"/>
              </a:spcBef>
              <a:defRPr/>
            </a:pPr>
            <a:r>
              <a:rPr lang="en-US" sz="800" dirty="0"/>
              <a:t> </a:t>
            </a:r>
          </a:p>
        </p:txBody>
      </p:sp>
      <p:sp>
        <p:nvSpPr>
          <p:cNvPr id="28680" name="Text Box 4"/>
          <p:cNvSpPr txBox="1">
            <a:spLocks noChangeArrowheads="1"/>
          </p:cNvSpPr>
          <p:nvPr/>
        </p:nvSpPr>
        <p:spPr bwMode="auto">
          <a:xfrm>
            <a:off x="1595438" y="59436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30418704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en-US" smtClean="0">
                <a:latin typeface="Calibri" panose="020F0502020204030204" pitchFamily="34" charset="0"/>
              </a:rPr>
              <a:t>General </a:t>
            </a:r>
            <a:r>
              <a:rPr lang="en-US" altLang="en-US" smtClean="0">
                <a:latin typeface="Courier New" panose="02070309020205020404" pitchFamily="49" charset="0"/>
                <a:cs typeface="Courier New" panose="02070309020205020404" pitchFamily="49" charset="0"/>
              </a:rPr>
              <a:t>catch</a:t>
            </a:r>
            <a:r>
              <a:rPr lang="en-US" altLang="en-US" smtClean="0">
                <a:latin typeface="Calibri" panose="020F0502020204030204" pitchFamily="34" charset="0"/>
              </a:rPr>
              <a:t> Block 1-2</a:t>
            </a:r>
          </a:p>
        </p:txBody>
      </p:sp>
      <p:sp>
        <p:nvSpPr>
          <p:cNvPr id="2" name="Text Placeholder 1"/>
          <p:cNvSpPr>
            <a:spLocks noGrp="1"/>
          </p:cNvSpPr>
          <p:nvPr>
            <p:ph type="body" idx="1"/>
          </p:nvPr>
        </p:nvSpPr>
        <p:spPr/>
        <p:txBody>
          <a:bodyPr/>
          <a:lstStyle/>
          <a:p>
            <a:endParaRPr lang="en-US"/>
          </a:p>
        </p:txBody>
      </p:sp>
      <p:sp>
        <p:nvSpPr>
          <p:cNvPr id="29699"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9D3503DE-9D12-4A46-A74D-2DF926994DA7}" type="slidenum">
              <a:rPr lang="en-US" altLang="en-US" sz="1200">
                <a:solidFill>
                  <a:schemeClr val="bg1"/>
                </a:solidFill>
                <a:latin typeface="Calibri" panose="020F0502020204030204" pitchFamily="34" charset="0"/>
              </a:rPr>
              <a:pPr/>
              <a:t>27</a:t>
            </a:fld>
            <a:endParaRPr lang="en-US" altLang="en-US" sz="1200">
              <a:solidFill>
                <a:schemeClr val="bg1"/>
              </a:solidFill>
              <a:latin typeface="Calibri" panose="020F0502020204030204" pitchFamily="34" charset="0"/>
            </a:endParaRPr>
          </a:p>
        </p:txBody>
      </p:sp>
      <p:sp>
        <p:nvSpPr>
          <p:cNvPr id="29700"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125" name="Rectangle 3"/>
          <p:cNvSpPr>
            <a:spLocks noChangeArrowheads="1"/>
          </p:cNvSpPr>
          <p:nvPr/>
        </p:nvSpPr>
        <p:spPr bwMode="auto">
          <a:xfrm>
            <a:off x="1752600" y="758826"/>
            <a:ext cx="8153400" cy="5489575"/>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Following  are the features of a general </a:t>
            </a:r>
            <a:r>
              <a:rPr lang="en-US" sz="2400" dirty="0">
                <a:cs typeface="Courier New" pitchFamily="49" charset="0"/>
              </a:rPr>
              <a:t>catch</a:t>
            </a:r>
            <a:r>
              <a:rPr lang="en-US" sz="2400" dirty="0">
                <a:latin typeface="Calibri" pitchFamily="34" charset="0"/>
              </a:rPr>
              <a:t> block:</a:t>
            </a:r>
          </a:p>
          <a:p>
            <a:pPr eaLnBrk="1" hangingPunct="1">
              <a:lnSpc>
                <a:spcPct val="70000"/>
              </a:lnSpc>
              <a:spcBef>
                <a:spcPct val="50000"/>
              </a:spcBef>
              <a:defRPr/>
            </a:pPr>
            <a:r>
              <a:rPr lang="en-US" sz="2400" dirty="0">
                <a:latin typeface="Calibri" pitchFamily="34" charset="0"/>
              </a:rPr>
              <a:t> </a:t>
            </a:r>
            <a:endParaRPr lang="en-US" sz="2400" dirty="0"/>
          </a:p>
          <a:p>
            <a:pPr marL="342900" indent="-342900">
              <a:lnSpc>
                <a:spcPct val="90000"/>
              </a:lnSpc>
              <a:spcBef>
                <a:spcPct val="20000"/>
              </a:spcBef>
              <a:buClr>
                <a:srgbClr val="004E4C"/>
              </a:buClr>
              <a:buSzPct val="50000"/>
              <a:buFont typeface="Wingdings" pitchFamily="2" charset="2"/>
              <a:buChar char="u"/>
              <a:defRPr/>
            </a:pPr>
            <a:endParaRPr lang="en-US" sz="24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p:txBody>
      </p:sp>
      <p:sp>
        <p:nvSpPr>
          <p:cNvPr id="29702" name="Rounded Rectangle 5"/>
          <p:cNvSpPr>
            <a:spLocks noChangeArrowheads="1"/>
          </p:cNvSpPr>
          <p:nvPr/>
        </p:nvSpPr>
        <p:spPr bwMode="auto">
          <a:xfrm>
            <a:off x="3886200" y="4572000"/>
            <a:ext cx="3429000" cy="3810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p:txBody>
      </p:sp>
      <p:graphicFrame>
        <p:nvGraphicFramePr>
          <p:cNvPr id="9" name="Diagram 8"/>
          <p:cNvGraphicFramePr/>
          <p:nvPr/>
        </p:nvGraphicFramePr>
        <p:xfrm>
          <a:off x="2895600" y="1447800"/>
          <a:ext cx="7162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4551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smtClean="0">
                <a:latin typeface="Calibri" panose="020F0502020204030204" pitchFamily="34" charset="0"/>
              </a:rPr>
              <a:t>General </a:t>
            </a:r>
            <a:r>
              <a:rPr lang="en-US" altLang="en-US" smtClean="0">
                <a:latin typeface="Courier New" panose="02070309020205020404" pitchFamily="49" charset="0"/>
                <a:cs typeface="Courier New" panose="02070309020205020404" pitchFamily="49" charset="0"/>
              </a:rPr>
              <a:t>catch</a:t>
            </a:r>
            <a:r>
              <a:rPr lang="en-US" altLang="en-US" smtClean="0">
                <a:latin typeface="Calibri" panose="020F0502020204030204" pitchFamily="34" charset="0"/>
              </a:rPr>
              <a:t> Block 2-2</a:t>
            </a:r>
          </a:p>
        </p:txBody>
      </p:sp>
      <p:sp>
        <p:nvSpPr>
          <p:cNvPr id="2" name="Text Placeholder 1"/>
          <p:cNvSpPr>
            <a:spLocks noGrp="1"/>
          </p:cNvSpPr>
          <p:nvPr>
            <p:ph type="body" idx="1"/>
          </p:nvPr>
        </p:nvSpPr>
        <p:spPr/>
        <p:txBody>
          <a:bodyPr/>
          <a:lstStyle/>
          <a:p>
            <a:endParaRPr lang="en-US"/>
          </a:p>
        </p:txBody>
      </p:sp>
      <p:sp>
        <p:nvSpPr>
          <p:cNvPr id="30723" name="Slide Number Placeholder 6"/>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7C68DBD-4767-40F0-B364-5767D5924D46}" type="slidenum">
              <a:rPr lang="en-US" altLang="en-US" sz="1200">
                <a:solidFill>
                  <a:schemeClr val="bg1"/>
                </a:solidFill>
                <a:latin typeface="Calibri" panose="020F0502020204030204" pitchFamily="34" charset="0"/>
              </a:rPr>
              <a:pPr/>
              <a:t>28</a:t>
            </a:fld>
            <a:endParaRPr lang="en-US" altLang="en-US" sz="1200">
              <a:solidFill>
                <a:schemeClr val="bg1"/>
              </a:solidFill>
              <a:latin typeface="Calibri" panose="020F0502020204030204" pitchFamily="34" charset="0"/>
            </a:endParaRPr>
          </a:p>
        </p:txBody>
      </p:sp>
      <p:sp>
        <p:nvSpPr>
          <p:cNvPr id="30724"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125" name="Rectangle 3"/>
          <p:cNvSpPr>
            <a:spLocks noChangeArrowheads="1"/>
          </p:cNvSpPr>
          <p:nvPr/>
        </p:nvSpPr>
        <p:spPr bwMode="auto">
          <a:xfrm>
            <a:off x="1752600" y="758826"/>
            <a:ext cx="8686800" cy="5641975"/>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1600" dirty="0">
                <a:latin typeface="Calibri" pitchFamily="34" charset="0"/>
              </a:rPr>
              <a:t>The following code demonstrates the way in which a general </a:t>
            </a:r>
            <a:r>
              <a:rPr lang="en-US" sz="1600" dirty="0">
                <a:cs typeface="Courier New" panose="02070309020205020404" pitchFamily="49" charset="0"/>
              </a:rPr>
              <a:t>catch</a:t>
            </a:r>
            <a:r>
              <a:rPr lang="en-US" sz="1600" dirty="0">
                <a:latin typeface="Calibri" pitchFamily="34" charset="0"/>
              </a:rPr>
              <a:t> block is declared:</a:t>
            </a:r>
          </a:p>
          <a:p>
            <a:pPr marL="342900"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16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r>
              <a:rPr lang="en-US" sz="1600" dirty="0">
                <a:latin typeface="Calibri" pitchFamily="34" charset="0"/>
              </a:rPr>
              <a:t>In the code:</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A </a:t>
            </a:r>
            <a:r>
              <a:rPr lang="en-US" dirty="0">
                <a:cs typeface="Courier New" pitchFamily="49" charset="0"/>
              </a:rPr>
              <a:t>string</a:t>
            </a:r>
            <a:r>
              <a:rPr lang="en-US" dirty="0">
                <a:latin typeface="Calibri" pitchFamily="34" charset="0"/>
              </a:rPr>
              <a:t> array called </a:t>
            </a:r>
            <a:r>
              <a:rPr lang="en-US" dirty="0">
                <a:cs typeface="Courier New" pitchFamily="49" charset="0"/>
              </a:rPr>
              <a:t>names</a:t>
            </a:r>
            <a:r>
              <a:rPr lang="en-US" dirty="0">
                <a:latin typeface="Calibri" pitchFamily="34" charset="0"/>
              </a:rPr>
              <a:t> is initialized. In the </a:t>
            </a:r>
            <a:r>
              <a:rPr lang="en-US" dirty="0">
                <a:cs typeface="Courier New" pitchFamily="49" charset="0"/>
              </a:rPr>
              <a:t>try</a:t>
            </a:r>
            <a:r>
              <a:rPr lang="en-US" dirty="0">
                <a:latin typeface="Calibri" pitchFamily="34" charset="0"/>
              </a:rPr>
              <a:t> block, there is a statement trying to reference a fourth array element.</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The array can store only three values, so this will cause an exception. The class </a:t>
            </a:r>
            <a:r>
              <a:rPr lang="en-US" b="1" dirty="0">
                <a:cs typeface="Courier New" pitchFamily="49" charset="0"/>
              </a:rPr>
              <a:t>Students</a:t>
            </a:r>
            <a:r>
              <a:rPr lang="en-US" dirty="0">
                <a:latin typeface="Calibri" pitchFamily="34" charset="0"/>
              </a:rPr>
              <a:t> consists of a general </a:t>
            </a:r>
            <a:r>
              <a:rPr lang="en-US" dirty="0">
                <a:cs typeface="Courier New" pitchFamily="49" charset="0"/>
              </a:rPr>
              <a:t>catch </a:t>
            </a:r>
            <a:r>
              <a:rPr lang="en-US" dirty="0">
                <a:latin typeface="Calibri" pitchFamily="34" charset="0"/>
              </a:rPr>
              <a:t>block declared with </a:t>
            </a:r>
            <a:r>
              <a:rPr lang="en-US" dirty="0">
                <a:cs typeface="Courier New" pitchFamily="49" charset="0"/>
              </a:rPr>
              <a:t>Exception</a:t>
            </a:r>
            <a:r>
              <a:rPr lang="en-US" dirty="0">
                <a:latin typeface="Calibri" pitchFamily="34" charset="0"/>
              </a:rPr>
              <a:t> and this </a:t>
            </a:r>
            <a:r>
              <a:rPr lang="en-US" dirty="0">
                <a:cs typeface="Courier New" pitchFamily="49" charset="0"/>
              </a:rPr>
              <a:t>catch</a:t>
            </a:r>
            <a:r>
              <a:rPr lang="en-US" dirty="0">
                <a:latin typeface="Calibri" pitchFamily="34" charset="0"/>
              </a:rPr>
              <a:t> block can handle any type of exception.</a:t>
            </a:r>
          </a:p>
          <a:p>
            <a:pPr marL="342900" indent="-342900">
              <a:lnSpc>
                <a:spcPct val="90000"/>
              </a:lnSpc>
              <a:spcBef>
                <a:spcPct val="20000"/>
              </a:spcBef>
              <a:buClr>
                <a:srgbClr val="004E4C"/>
              </a:buClr>
              <a:buSzPct val="50000"/>
              <a:buFont typeface="Wingdings" pitchFamily="2" charset="2"/>
              <a:buChar char="u"/>
              <a:defRPr/>
            </a:pPr>
            <a:endParaRPr lang="en-US" sz="24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465138" lvl="1" indent="-7938">
              <a:lnSpc>
                <a:spcPct val="90000"/>
              </a:lnSpc>
              <a:spcBef>
                <a:spcPct val="20000"/>
              </a:spcBef>
              <a:buClr>
                <a:srgbClr val="006666"/>
              </a:buClr>
              <a:buSzPct val="50000"/>
              <a:defRPr/>
            </a:pPr>
            <a:r>
              <a:rPr lang="en-US" dirty="0">
                <a:cs typeface="Courier New" pitchFamily="49" charset="0"/>
              </a:rPr>
              <a:t>Error: </a:t>
            </a:r>
            <a:r>
              <a:rPr lang="en-US" dirty="0" err="1">
                <a:cs typeface="Courier New" pitchFamily="49" charset="0"/>
              </a:rPr>
              <a:t>System.IndexOutOfRangeException</a:t>
            </a:r>
            <a:r>
              <a:rPr lang="en-US" dirty="0">
                <a:cs typeface="Courier New" pitchFamily="49" charset="0"/>
              </a:rPr>
              <a:t>: Index was outside the bounds of the array at </a:t>
            </a:r>
          </a:p>
          <a:p>
            <a:pPr marL="465138" lvl="1" indent="-7938">
              <a:lnSpc>
                <a:spcPct val="90000"/>
              </a:lnSpc>
              <a:spcBef>
                <a:spcPct val="20000"/>
              </a:spcBef>
              <a:buClr>
                <a:srgbClr val="006666"/>
              </a:buClr>
              <a:buSzPct val="50000"/>
              <a:defRPr/>
            </a:pPr>
            <a:r>
              <a:rPr lang="en-US" dirty="0">
                <a:cs typeface="Courier New" pitchFamily="49" charset="0"/>
              </a:rPr>
              <a:t>Project</a:t>
            </a:r>
            <a:r>
              <a:rPr lang="en-GB" dirty="0">
                <a:cs typeface="Courier New" pitchFamily="49" charset="0"/>
              </a:rPr>
              <a:t> </a:t>
            </a:r>
            <a:r>
              <a:rPr lang="en-US" dirty="0">
                <a:cs typeface="Courier New" pitchFamily="49" charset="0"/>
              </a:rPr>
              <a:t>_</a:t>
            </a:r>
            <a:r>
              <a:rPr lang="en-US" dirty="0" err="1">
                <a:cs typeface="Courier New" pitchFamily="49" charset="0"/>
              </a:rPr>
              <a:t>New.Exception_Handling.Students.Main</a:t>
            </a:r>
            <a:r>
              <a:rPr lang="en-US" dirty="0">
                <a:cs typeface="Courier New" pitchFamily="49" charset="0"/>
              </a:rPr>
              <a:t>(String[] </a:t>
            </a:r>
            <a:r>
              <a:rPr lang="en-US" dirty="0" err="1">
                <a:cs typeface="Courier New" pitchFamily="49" charset="0"/>
              </a:rPr>
              <a:t>args</a:t>
            </a:r>
            <a:r>
              <a:rPr lang="en-US" dirty="0">
                <a:cs typeface="Courier New" pitchFamily="49" charset="0"/>
              </a:rPr>
              <a:t>) in D:\Exception Handling\</a:t>
            </a:r>
            <a:r>
              <a:rPr lang="en-US" dirty="0" err="1">
                <a:cs typeface="Courier New" pitchFamily="49" charset="0"/>
              </a:rPr>
              <a:t>Students.cs:line</a:t>
            </a:r>
            <a:r>
              <a:rPr lang="en-US" dirty="0">
                <a:cs typeface="Courier New" pitchFamily="49" charset="0"/>
              </a:rPr>
              <a:t> 17</a:t>
            </a:r>
          </a:p>
        </p:txBody>
      </p:sp>
      <p:sp>
        <p:nvSpPr>
          <p:cNvPr id="30726" name="Text Box 4"/>
          <p:cNvSpPr txBox="1">
            <a:spLocks noChangeArrowheads="1"/>
          </p:cNvSpPr>
          <p:nvPr/>
        </p:nvSpPr>
        <p:spPr bwMode="auto">
          <a:xfrm>
            <a:off x="1981200" y="1066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
        <p:nvSpPr>
          <p:cNvPr id="9" name="Text Box 6"/>
          <p:cNvSpPr txBox="1">
            <a:spLocks noChangeArrowheads="1"/>
          </p:cNvSpPr>
          <p:nvPr/>
        </p:nvSpPr>
        <p:spPr bwMode="auto">
          <a:xfrm>
            <a:off x="3657600" y="1066800"/>
            <a:ext cx="5486400" cy="2286000"/>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1000" dirty="0">
                <a:latin typeface="Courier New"/>
                <a:ea typeface="Calibri"/>
              </a:rPr>
              <a:t>using System;</a:t>
            </a:r>
            <a:endParaRPr lang="en-US" sz="1000" dirty="0">
              <a:ea typeface="Calibri"/>
            </a:endParaRPr>
          </a:p>
          <a:p>
            <a:pPr algn="just">
              <a:lnSpc>
                <a:spcPct val="70000"/>
              </a:lnSpc>
              <a:spcBef>
                <a:spcPts val="200"/>
              </a:spcBef>
              <a:defRPr/>
            </a:pPr>
            <a:r>
              <a:rPr lang="en-US" sz="1000" dirty="0">
                <a:latin typeface="Courier New"/>
                <a:ea typeface="Calibri"/>
              </a:rPr>
              <a:t>class Students</a:t>
            </a:r>
            <a:endParaRPr lang="en-US" sz="1000" dirty="0">
              <a:ea typeface="Calibri"/>
            </a:endParaRPr>
          </a:p>
          <a:p>
            <a:pPr algn="just">
              <a:lnSpc>
                <a:spcPct val="70000"/>
              </a:lnSpc>
              <a:spcBef>
                <a:spcPts val="200"/>
              </a:spcBef>
              <a:defRPr/>
            </a:pPr>
            <a:r>
              <a:rPr lang="en-US" sz="1000" dirty="0">
                <a:latin typeface="Courier New"/>
                <a:ea typeface="Calibri"/>
              </a:rPr>
              <a:t>{ </a:t>
            </a:r>
            <a:endParaRPr lang="en-US" sz="1000" dirty="0">
              <a:ea typeface="Calibri"/>
            </a:endParaRPr>
          </a:p>
          <a:p>
            <a:pPr indent="514350" algn="just">
              <a:lnSpc>
                <a:spcPct val="70000"/>
              </a:lnSpc>
              <a:spcBef>
                <a:spcPts val="200"/>
              </a:spcBef>
              <a:defRPr/>
            </a:pPr>
            <a:r>
              <a:rPr lang="en-US" sz="1000" dirty="0">
                <a:latin typeface="Courier New"/>
                <a:ea typeface="Calibri"/>
              </a:rPr>
              <a:t>string[] _names = { “James”, “John”, “Alexander” }; </a:t>
            </a:r>
            <a:endParaRPr lang="en-US" sz="1000" dirty="0">
              <a:ea typeface="Calibri"/>
            </a:endParaRPr>
          </a:p>
          <a:p>
            <a:pPr indent="514350" algn="just">
              <a:lnSpc>
                <a:spcPct val="70000"/>
              </a:lnSpc>
              <a:spcBef>
                <a:spcPts val="200"/>
              </a:spcBef>
              <a:defRPr/>
            </a:pPr>
            <a:r>
              <a:rPr lang="en-US" sz="1000" dirty="0">
                <a:latin typeface="Courier New"/>
                <a:ea typeface="Calibri"/>
              </a:rPr>
              <a:t>static void Main(string[] </a:t>
            </a:r>
            <a:r>
              <a:rPr lang="en-US" sz="1000" dirty="0" err="1">
                <a:latin typeface="Courier New"/>
                <a:ea typeface="Calibri"/>
              </a:rPr>
              <a:t>args</a:t>
            </a:r>
            <a:r>
              <a:rPr lang="en-US" sz="1000" dirty="0">
                <a:latin typeface="Courier New"/>
                <a:ea typeface="Calibri"/>
              </a:rPr>
              <a:t>) </a:t>
            </a:r>
            <a:endParaRPr lang="en-US" sz="1000" dirty="0">
              <a:ea typeface="Calibri"/>
            </a:endParaRPr>
          </a:p>
          <a:p>
            <a:pPr indent="514350" algn="just">
              <a:lnSpc>
                <a:spcPct val="70000"/>
              </a:lnSpc>
              <a:spcBef>
                <a:spcPts val="200"/>
              </a:spcBef>
              <a:defRPr/>
            </a:pPr>
            <a:r>
              <a:rPr lang="en-US" sz="1000" dirty="0">
                <a:latin typeface="Courier New"/>
                <a:ea typeface="Calibri"/>
              </a:rPr>
              <a:t>{ </a:t>
            </a:r>
            <a:endParaRPr lang="en-US" sz="1000" dirty="0">
              <a:ea typeface="Calibri"/>
            </a:endParaRPr>
          </a:p>
          <a:p>
            <a:pPr indent="514350" algn="just">
              <a:lnSpc>
                <a:spcPct val="70000"/>
              </a:lnSpc>
              <a:spcBef>
                <a:spcPts val="200"/>
              </a:spcBef>
              <a:defRPr/>
            </a:pPr>
            <a:r>
              <a:rPr lang="en-US" sz="1000" dirty="0">
                <a:latin typeface="Courier New"/>
                <a:ea typeface="Calibri"/>
              </a:rPr>
              <a:t>Students </a:t>
            </a:r>
            <a:r>
              <a:rPr lang="en-US" sz="1000" dirty="0" err="1">
                <a:latin typeface="Courier New"/>
                <a:ea typeface="Calibri"/>
              </a:rPr>
              <a:t>objStudents</a:t>
            </a:r>
            <a:r>
              <a:rPr lang="en-US" sz="1000" dirty="0">
                <a:latin typeface="Courier New"/>
                <a:ea typeface="Calibri"/>
              </a:rPr>
              <a:t> = new Students(); </a:t>
            </a:r>
            <a:endParaRPr lang="en-US" sz="1000" dirty="0">
              <a:ea typeface="Calibri"/>
            </a:endParaRPr>
          </a:p>
          <a:p>
            <a:pPr indent="514350" algn="just">
              <a:lnSpc>
                <a:spcPct val="70000"/>
              </a:lnSpc>
              <a:spcBef>
                <a:spcPts val="200"/>
              </a:spcBef>
              <a:defRPr/>
            </a:pPr>
            <a:r>
              <a:rPr lang="en-US" sz="1000" dirty="0">
                <a:latin typeface="Courier New"/>
                <a:ea typeface="Calibri"/>
              </a:rPr>
              <a:t>try </a:t>
            </a:r>
            <a:endParaRPr lang="en-US" sz="1000" dirty="0">
              <a:ea typeface="Calibri"/>
            </a:endParaRPr>
          </a:p>
          <a:p>
            <a:pPr indent="514350" algn="just">
              <a:lnSpc>
                <a:spcPct val="70000"/>
              </a:lnSpc>
              <a:spcBef>
                <a:spcPts val="200"/>
              </a:spcBef>
              <a:defRPr/>
            </a:pPr>
            <a:r>
              <a:rPr lang="en-US" sz="1000" dirty="0">
                <a:latin typeface="Courier New"/>
                <a:ea typeface="Calibri"/>
              </a:rPr>
              <a:t>{ </a:t>
            </a:r>
            <a:endParaRPr lang="en-US" sz="1000" dirty="0">
              <a:ea typeface="Calibri"/>
            </a:endParaRPr>
          </a:p>
          <a:p>
            <a:pPr indent="514350" algn="just">
              <a:lnSpc>
                <a:spcPct val="70000"/>
              </a:lnSpc>
              <a:spcBef>
                <a:spcPts val="200"/>
              </a:spcBef>
              <a:defRPr/>
            </a:pPr>
            <a:r>
              <a:rPr lang="en-US" sz="1000" dirty="0" err="1">
                <a:latin typeface="Courier New"/>
                <a:ea typeface="Calibri"/>
              </a:rPr>
              <a:t>objStudents._names</a:t>
            </a:r>
            <a:r>
              <a:rPr lang="en-US" sz="1000" dirty="0">
                <a:latin typeface="Courier New"/>
                <a:ea typeface="Calibri"/>
              </a:rPr>
              <a:t>[4] = “Michael”; </a:t>
            </a:r>
            <a:endParaRPr lang="en-US" sz="1000" dirty="0">
              <a:ea typeface="Calibri"/>
            </a:endParaRPr>
          </a:p>
          <a:p>
            <a:pPr indent="514350" algn="just">
              <a:lnSpc>
                <a:spcPct val="70000"/>
              </a:lnSpc>
              <a:spcBef>
                <a:spcPts val="200"/>
              </a:spcBef>
              <a:defRPr/>
            </a:pPr>
            <a:r>
              <a:rPr lang="en-US" sz="1000" dirty="0">
                <a:latin typeface="Courier New"/>
                <a:ea typeface="Calibri"/>
              </a:rPr>
              <a:t>} </a:t>
            </a:r>
            <a:endParaRPr lang="en-US" sz="1000" dirty="0">
              <a:ea typeface="Calibri"/>
            </a:endParaRPr>
          </a:p>
          <a:p>
            <a:pPr indent="514350" algn="just">
              <a:lnSpc>
                <a:spcPct val="70000"/>
              </a:lnSpc>
              <a:spcBef>
                <a:spcPts val="200"/>
              </a:spcBef>
              <a:defRPr/>
            </a:pPr>
            <a:r>
              <a:rPr lang="en-US" sz="1000" dirty="0">
                <a:latin typeface="Courier New"/>
                <a:ea typeface="Calibri"/>
              </a:rPr>
              <a:t>catch (Exception </a:t>
            </a:r>
            <a:r>
              <a:rPr lang="en-US" sz="1000" dirty="0" err="1">
                <a:latin typeface="Courier New"/>
                <a:ea typeface="Calibri"/>
              </a:rPr>
              <a:t>objException</a:t>
            </a:r>
            <a:r>
              <a:rPr lang="en-US" sz="1000" dirty="0">
                <a:latin typeface="Courier New"/>
                <a:ea typeface="Calibri"/>
              </a:rPr>
              <a:t>) </a:t>
            </a:r>
            <a:endParaRPr lang="en-US" sz="1000" dirty="0">
              <a:ea typeface="Calibri"/>
            </a:endParaRPr>
          </a:p>
          <a:p>
            <a:pPr indent="514350" algn="just">
              <a:lnSpc>
                <a:spcPct val="70000"/>
              </a:lnSpc>
              <a:spcBef>
                <a:spcPts val="200"/>
              </a:spcBef>
              <a:defRPr/>
            </a:pPr>
            <a:r>
              <a:rPr lang="en-US" sz="1000" dirty="0">
                <a:latin typeface="Courier New"/>
                <a:ea typeface="Calibri"/>
              </a:rPr>
              <a:t>{ </a:t>
            </a:r>
            <a:endParaRPr lang="en-US" sz="1000" dirty="0">
              <a:ea typeface="Calibri"/>
            </a:endParaRPr>
          </a:p>
          <a:p>
            <a:pPr indent="514350" algn="just">
              <a:lnSpc>
                <a:spcPct val="70000"/>
              </a:lnSpc>
              <a:spcBef>
                <a:spcPts val="200"/>
              </a:spcBef>
              <a:defRPr/>
            </a:pPr>
            <a:r>
              <a:rPr lang="en-US" sz="1000" dirty="0" err="1">
                <a:latin typeface="Courier New"/>
                <a:ea typeface="Calibri"/>
              </a:rPr>
              <a:t>Console.WriteLine</a:t>
            </a:r>
            <a:r>
              <a:rPr lang="en-US" sz="1000" dirty="0">
                <a:latin typeface="Courier New"/>
                <a:ea typeface="Calibri"/>
              </a:rPr>
              <a:t>(“Error: “ + </a:t>
            </a:r>
            <a:r>
              <a:rPr lang="en-US" sz="1000" dirty="0" err="1">
                <a:latin typeface="Courier New"/>
                <a:ea typeface="Calibri"/>
              </a:rPr>
              <a:t>objException</a:t>
            </a:r>
            <a:r>
              <a:rPr lang="en-US" sz="1000" dirty="0">
                <a:latin typeface="Courier New"/>
                <a:ea typeface="Calibri"/>
              </a:rPr>
              <a:t>); </a:t>
            </a:r>
            <a:endParaRPr lang="en-US" sz="1000" dirty="0">
              <a:ea typeface="Calibri"/>
            </a:endParaRPr>
          </a:p>
          <a:p>
            <a:pPr indent="514350" algn="just">
              <a:lnSpc>
                <a:spcPct val="70000"/>
              </a:lnSpc>
              <a:spcBef>
                <a:spcPts val="200"/>
              </a:spcBef>
              <a:defRPr/>
            </a:pPr>
            <a:r>
              <a:rPr lang="en-US" sz="1000" dirty="0">
                <a:latin typeface="Courier New"/>
                <a:ea typeface="Calibri"/>
              </a:rPr>
              <a:t>} </a:t>
            </a:r>
            <a:endParaRPr lang="en-US" sz="1000" dirty="0">
              <a:ea typeface="Calibri"/>
            </a:endParaRPr>
          </a:p>
          <a:p>
            <a:pPr indent="514350" algn="just">
              <a:lnSpc>
                <a:spcPct val="70000"/>
              </a:lnSpc>
              <a:spcBef>
                <a:spcPts val="200"/>
              </a:spcBef>
              <a:defRPr/>
            </a:pPr>
            <a:r>
              <a:rPr lang="en-US" sz="1000" dirty="0">
                <a:latin typeface="Courier New"/>
                <a:ea typeface="Calibri"/>
              </a:rPr>
              <a:t>}</a:t>
            </a:r>
            <a:endParaRPr lang="en-US" sz="1000" dirty="0">
              <a:ea typeface="Calibri"/>
            </a:endParaRPr>
          </a:p>
          <a:p>
            <a:pPr eaLnBrk="1" hangingPunct="1">
              <a:lnSpc>
                <a:spcPct val="70000"/>
              </a:lnSpc>
              <a:spcBef>
                <a:spcPct val="50000"/>
              </a:spcBef>
              <a:defRPr/>
            </a:pPr>
            <a:r>
              <a:rPr lang="en-US" sz="1000" dirty="0">
                <a:latin typeface="Courier New"/>
                <a:ea typeface="Calibri"/>
              </a:rPr>
              <a:t>}</a:t>
            </a:r>
            <a:endParaRPr lang="en-US" sz="1000" dirty="0"/>
          </a:p>
        </p:txBody>
      </p:sp>
      <p:sp>
        <p:nvSpPr>
          <p:cNvPr id="30728" name="Text Box 4"/>
          <p:cNvSpPr txBox="1">
            <a:spLocks noChangeArrowheads="1"/>
          </p:cNvSpPr>
          <p:nvPr/>
        </p:nvSpPr>
        <p:spPr bwMode="auto">
          <a:xfrm>
            <a:off x="1985963" y="44958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6490960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smtClean="0">
                <a:latin typeface="Calibri" panose="020F0502020204030204" pitchFamily="34" charset="0"/>
              </a:rPr>
              <a:t>The </a:t>
            </a:r>
            <a:r>
              <a:rPr lang="en-US" altLang="en-US" smtClean="0">
                <a:latin typeface="Courier New" panose="02070309020205020404" pitchFamily="49" charset="0"/>
                <a:cs typeface="Courier New" panose="02070309020205020404" pitchFamily="49" charset="0"/>
              </a:rPr>
              <a:t>throw</a:t>
            </a:r>
            <a:r>
              <a:rPr lang="en-US" altLang="en-US" smtClean="0">
                <a:latin typeface="Calibri" panose="020F0502020204030204" pitchFamily="34" charset="0"/>
              </a:rPr>
              <a:t> Statement 1-3 </a:t>
            </a:r>
          </a:p>
        </p:txBody>
      </p:sp>
      <p:sp>
        <p:nvSpPr>
          <p:cNvPr id="2" name="Text Placeholder 1"/>
          <p:cNvSpPr>
            <a:spLocks noGrp="1"/>
          </p:cNvSpPr>
          <p:nvPr>
            <p:ph type="body" idx="1"/>
          </p:nvPr>
        </p:nvSpPr>
        <p:spPr/>
        <p:txBody>
          <a:bodyPr/>
          <a:lstStyle/>
          <a:p>
            <a:endParaRPr lang="en-US"/>
          </a:p>
        </p:txBody>
      </p:sp>
      <p:sp>
        <p:nvSpPr>
          <p:cNvPr id="31747"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47756164-7C27-4548-BFEA-7FAD808F5843}" type="slidenum">
              <a:rPr lang="en-US" altLang="en-US" sz="1200">
                <a:solidFill>
                  <a:schemeClr val="bg1"/>
                </a:solidFill>
                <a:latin typeface="Calibri" panose="020F0502020204030204" pitchFamily="34" charset="0"/>
              </a:rPr>
              <a:pPr/>
              <a:t>29</a:t>
            </a:fld>
            <a:endParaRPr lang="en-US" altLang="en-US" sz="1200">
              <a:solidFill>
                <a:schemeClr val="bg1"/>
              </a:solidFill>
              <a:latin typeface="Calibri" panose="020F0502020204030204" pitchFamily="34" charset="0"/>
            </a:endParaRPr>
          </a:p>
        </p:txBody>
      </p:sp>
      <p:sp>
        <p:nvSpPr>
          <p:cNvPr id="31748"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31749" name="Rectangle 3"/>
          <p:cNvSpPr>
            <a:spLocks noChangeArrowheads="1"/>
          </p:cNvSpPr>
          <p:nvPr/>
        </p:nvSpPr>
        <p:spPr bwMode="auto">
          <a:xfrm>
            <a:off x="1752600" y="758825"/>
            <a:ext cx="8763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200">
                <a:latin typeface="Calibri" panose="020F0502020204030204" pitchFamily="34" charset="0"/>
              </a:rPr>
              <a:t>The throw statement in C# allows you to programmatically throw exceptions using the</a:t>
            </a:r>
            <a:r>
              <a:rPr lang="en-US" altLang="en-US" sz="2200">
                <a:latin typeface="Calibri" panose="020F0502020204030204" pitchFamily="34" charset="0"/>
                <a:cs typeface="Courier New" panose="02070309020205020404" pitchFamily="49" charset="0"/>
              </a:rPr>
              <a:t> </a:t>
            </a:r>
            <a:r>
              <a:rPr lang="en-US" altLang="en-US" sz="2200">
                <a:cs typeface="Courier New" panose="02070309020205020404" pitchFamily="49" charset="0"/>
              </a:rPr>
              <a:t>throw</a:t>
            </a:r>
            <a:r>
              <a:rPr lang="en-US" altLang="en-US" sz="2200">
                <a:latin typeface="Calibri" panose="020F0502020204030204" pitchFamily="34" charset="0"/>
                <a:cs typeface="Courier New" panose="02070309020205020404" pitchFamily="49" charset="0"/>
              </a:rPr>
              <a:t> </a:t>
            </a:r>
            <a:r>
              <a:rPr lang="en-US" altLang="en-US" sz="2200">
                <a:latin typeface="Calibri" panose="020F0502020204030204" pitchFamily="34" charset="0"/>
              </a:rPr>
              <a:t>keyword.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2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2200">
                <a:latin typeface="Calibri" panose="020F0502020204030204" pitchFamily="34" charset="0"/>
              </a:rPr>
              <a:t>When you </a:t>
            </a:r>
            <a:r>
              <a:rPr lang="en-US" altLang="en-US" sz="2200">
                <a:cs typeface="Courier New" panose="02070309020205020404" pitchFamily="49" charset="0"/>
              </a:rPr>
              <a:t>throw</a:t>
            </a:r>
            <a:r>
              <a:rPr lang="en-US" altLang="en-US" sz="2200">
                <a:latin typeface="Calibri" panose="020F0502020204030204" pitchFamily="34" charset="0"/>
              </a:rPr>
              <a:t> an exception using the </a:t>
            </a:r>
            <a:r>
              <a:rPr lang="en-US" altLang="en-US" sz="2200">
                <a:cs typeface="Courier New" panose="02070309020205020404" pitchFamily="49" charset="0"/>
              </a:rPr>
              <a:t>throw</a:t>
            </a:r>
            <a:r>
              <a:rPr lang="en-US" altLang="en-US" sz="2200">
                <a:latin typeface="Calibri" panose="020F0502020204030204" pitchFamily="34" charset="0"/>
              </a:rPr>
              <a:t> keyword, the exception is handled by the </a:t>
            </a:r>
            <a:r>
              <a:rPr lang="en-US" altLang="en-US" sz="2200">
                <a:cs typeface="Courier New" panose="02070309020205020404" pitchFamily="49" charset="0"/>
              </a:rPr>
              <a:t>catch</a:t>
            </a:r>
            <a:r>
              <a:rPr lang="en-US" altLang="en-US" sz="2200">
                <a:latin typeface="Calibri" panose="020F0502020204030204" pitchFamily="34" charset="0"/>
              </a:rPr>
              <a:t> block as shown in the following syntax:</a:t>
            </a:r>
          </a:p>
          <a:p>
            <a:pPr eaLnBrk="1" hangingPunct="1">
              <a:lnSpc>
                <a:spcPct val="90000"/>
              </a:lnSpc>
              <a:spcBef>
                <a:spcPct val="20000"/>
              </a:spcBef>
              <a:buClr>
                <a:srgbClr val="004E4C"/>
              </a:buClr>
              <a:buSzPct val="50000"/>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where,</a:t>
            </a:r>
          </a:p>
          <a:p>
            <a:pPr lvl="1">
              <a:lnSpc>
                <a:spcPct val="90000"/>
              </a:lnSpc>
              <a:spcBef>
                <a:spcPct val="20000"/>
              </a:spcBef>
              <a:buClr>
                <a:srgbClr val="006666"/>
              </a:buClr>
              <a:buSzPct val="50000"/>
              <a:buFont typeface="Wingdings 2" panose="05020102010507070707" pitchFamily="18" charset="2"/>
              <a:buChar char="²"/>
            </a:pPr>
            <a:r>
              <a:rPr lang="en-US" altLang="en-US" sz="2000">
                <a:cs typeface="Courier New" panose="02070309020205020404" pitchFamily="49" charset="0"/>
              </a:rPr>
              <a:t>throw</a:t>
            </a:r>
            <a:r>
              <a:rPr lang="en-US" altLang="en-US" sz="2000">
                <a:latin typeface="Calibri" panose="020F0502020204030204" pitchFamily="34" charset="0"/>
              </a:rPr>
              <a:t>: Specifies that the exception is thrown programmatically.</a:t>
            </a:r>
          </a:p>
          <a:p>
            <a:pPr lvl="1">
              <a:lnSpc>
                <a:spcPct val="90000"/>
              </a:lnSpc>
              <a:spcBef>
                <a:spcPct val="20000"/>
              </a:spcBef>
              <a:buClr>
                <a:srgbClr val="006666"/>
              </a:buClr>
              <a:buSzPct val="50000"/>
              <a:buFont typeface="Wingdings 2" panose="05020102010507070707" pitchFamily="18" charset="2"/>
              <a:buChar char="²"/>
            </a:pPr>
            <a:r>
              <a:rPr lang="en-US" altLang="en-US" sz="2000">
                <a:cs typeface="Courier New" panose="02070309020205020404" pitchFamily="49" charset="0"/>
              </a:rPr>
              <a:t>exceptionObject</a:t>
            </a:r>
            <a:r>
              <a:rPr lang="en-US" altLang="en-US" sz="2000">
                <a:latin typeface="Calibri" panose="020F0502020204030204" pitchFamily="34" charset="0"/>
              </a:rPr>
              <a:t>: Is an instance of a particular exception class.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p:txBody>
      </p:sp>
      <p:sp>
        <p:nvSpPr>
          <p:cNvPr id="31750" name="Text Box 6"/>
          <p:cNvSpPr txBox="1">
            <a:spLocks noChangeArrowheads="1"/>
          </p:cNvSpPr>
          <p:nvPr/>
        </p:nvSpPr>
        <p:spPr bwMode="auto">
          <a:xfrm>
            <a:off x="2057400" y="3581400"/>
            <a:ext cx="7848600" cy="304800"/>
          </a:xfrm>
          <a:prstGeom prst="rect">
            <a:avLst/>
          </a:prstGeom>
          <a:solidFill>
            <a:srgbClr val="FFFF00">
              <a:alpha val="39999"/>
            </a:srgbClr>
          </a:solidFill>
          <a:ln w="12700" algn="ctr">
            <a:solidFill>
              <a:schemeClr val="tx1"/>
            </a:solidFill>
            <a:miter lim="800000"/>
            <a:headEnd/>
            <a:tailEnd/>
          </a:ln>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70000"/>
              </a:lnSpc>
              <a:spcBef>
                <a:spcPct val="50000"/>
              </a:spcBef>
            </a:pPr>
            <a:r>
              <a:rPr lang="en-US" altLang="en-US" sz="1800"/>
              <a:t>throw exceptionObject;</a:t>
            </a:r>
          </a:p>
        </p:txBody>
      </p:sp>
      <p:sp>
        <p:nvSpPr>
          <p:cNvPr id="31751" name="Text Box 4"/>
          <p:cNvSpPr txBox="1">
            <a:spLocks noChangeArrowheads="1"/>
          </p:cNvSpPr>
          <p:nvPr/>
        </p:nvSpPr>
        <p:spPr bwMode="auto">
          <a:xfrm>
            <a:off x="1905000" y="2987675"/>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35896439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ltLang="en-US" smtClean="0">
                <a:latin typeface="Calibri" panose="020F0502020204030204" pitchFamily="34" charset="0"/>
              </a:rPr>
              <a:t>Purpose 1-2 </a:t>
            </a:r>
          </a:p>
        </p:txBody>
      </p:sp>
      <p:sp>
        <p:nvSpPr>
          <p:cNvPr id="2" name="Text Placeholder 1"/>
          <p:cNvSpPr>
            <a:spLocks noGrp="1"/>
          </p:cNvSpPr>
          <p:nvPr>
            <p:ph type="body" idx="1"/>
          </p:nvPr>
        </p:nvSpPr>
        <p:spPr/>
        <p:txBody>
          <a:bodyPr/>
          <a:lstStyle/>
          <a:p>
            <a:endParaRPr lang="en-US"/>
          </a:p>
        </p:txBody>
      </p:sp>
      <p:sp>
        <p:nvSpPr>
          <p:cNvPr id="5123"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991A82A0-BE8A-47F4-A57B-E3DAF65D39E2}" type="slidenum">
              <a:rPr lang="en-US" altLang="en-US" sz="1200">
                <a:solidFill>
                  <a:schemeClr val="bg1"/>
                </a:solidFill>
                <a:latin typeface="Calibri" panose="020F0502020204030204" pitchFamily="34" charset="0"/>
              </a:rPr>
              <a:pPr/>
              <a:t>3</a:t>
            </a:fld>
            <a:endParaRPr lang="en-US" altLang="en-US" sz="1200">
              <a:solidFill>
                <a:schemeClr val="bg1"/>
              </a:solidFill>
              <a:latin typeface="Calibri" panose="020F0502020204030204" pitchFamily="34" charset="0"/>
            </a:endParaRPr>
          </a:p>
        </p:txBody>
      </p:sp>
      <p:sp>
        <p:nvSpPr>
          <p:cNvPr id="5124" name="Footer Placeholder 4"/>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125" name="Rectangle 3"/>
          <p:cNvSpPr>
            <a:spLocks noChangeArrowheads="1"/>
          </p:cNvSpPr>
          <p:nvPr/>
        </p:nvSpPr>
        <p:spPr bwMode="auto">
          <a:xfrm>
            <a:off x="1752601" y="758826"/>
            <a:ext cx="8753475"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800">
                <a:latin typeface="Calibri" panose="020F0502020204030204" pitchFamily="34" charset="0"/>
              </a:rPr>
              <a:t>Exceptions are abnormal events that prevent a certain task from being completed successfully.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2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200">
              <a:latin typeface="Calibri" panose="020F0502020204030204" pitchFamily="34" charset="0"/>
            </a:endParaRPr>
          </a:p>
        </p:txBody>
      </p:sp>
      <p:pic>
        <p:nvPicPr>
          <p:cNvPr id="5126" name="Picture 1"/>
          <p:cNvPicPr>
            <a:picLocks noChangeAspect="1"/>
          </p:cNvPicPr>
          <p:nvPr/>
        </p:nvPicPr>
        <p:blipFill>
          <a:blip r:embed="rId2">
            <a:extLst>
              <a:ext uri="{28A0092B-C50C-407E-A947-70E740481C1C}">
                <a14:useLocalDpi xmlns:a14="http://schemas.microsoft.com/office/drawing/2010/main" val="0"/>
              </a:ext>
            </a:extLst>
          </a:blip>
          <a:srcRect t="16553" r="9969" b="5923"/>
          <a:stretch>
            <a:fillRect/>
          </a:stretch>
        </p:blipFill>
        <p:spPr bwMode="auto">
          <a:xfrm>
            <a:off x="2895600" y="2133601"/>
            <a:ext cx="5449888" cy="4238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3351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altLang="en-US" smtClean="0">
                <a:latin typeface="Calibri" panose="020F0502020204030204" pitchFamily="34" charset="0"/>
              </a:rPr>
              <a:t>The </a:t>
            </a:r>
            <a:r>
              <a:rPr lang="en-US" altLang="en-US" smtClean="0">
                <a:latin typeface="Courier New" panose="02070309020205020404" pitchFamily="49" charset="0"/>
                <a:cs typeface="Courier New" panose="02070309020205020404" pitchFamily="49" charset="0"/>
              </a:rPr>
              <a:t>throw</a:t>
            </a:r>
            <a:r>
              <a:rPr lang="en-US" altLang="en-US" smtClean="0">
                <a:latin typeface="Calibri" panose="020F0502020204030204" pitchFamily="34" charset="0"/>
              </a:rPr>
              <a:t> Statement 2-3</a:t>
            </a:r>
          </a:p>
        </p:txBody>
      </p:sp>
      <p:sp>
        <p:nvSpPr>
          <p:cNvPr id="2" name="Text Placeholder 1"/>
          <p:cNvSpPr>
            <a:spLocks noGrp="1"/>
          </p:cNvSpPr>
          <p:nvPr>
            <p:ph type="body" idx="1"/>
          </p:nvPr>
        </p:nvSpPr>
        <p:spPr/>
        <p:txBody>
          <a:bodyPr/>
          <a:lstStyle/>
          <a:p>
            <a:endParaRPr lang="en-US"/>
          </a:p>
        </p:txBody>
      </p:sp>
      <p:sp>
        <p:nvSpPr>
          <p:cNvPr id="32771" name="Slide Number Placeholder 6"/>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282A9A8-1A57-4EC6-9B75-4652964FF557}" type="slidenum">
              <a:rPr lang="en-US" altLang="en-US" sz="1200">
                <a:solidFill>
                  <a:schemeClr val="bg1"/>
                </a:solidFill>
                <a:latin typeface="Calibri" panose="020F0502020204030204" pitchFamily="34" charset="0"/>
              </a:rPr>
              <a:pPr/>
              <a:t>30</a:t>
            </a:fld>
            <a:endParaRPr lang="en-US" altLang="en-US" sz="1200">
              <a:solidFill>
                <a:schemeClr val="bg1"/>
              </a:solidFill>
              <a:latin typeface="Calibri" panose="020F0502020204030204" pitchFamily="34" charset="0"/>
            </a:endParaRPr>
          </a:p>
        </p:txBody>
      </p:sp>
      <p:sp>
        <p:nvSpPr>
          <p:cNvPr id="32772"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32773" name="Rectangle 3"/>
          <p:cNvSpPr>
            <a:spLocks noChangeArrowheads="1"/>
          </p:cNvSpPr>
          <p:nvPr/>
        </p:nvSpPr>
        <p:spPr bwMode="auto">
          <a:xfrm>
            <a:off x="1752600" y="758826"/>
            <a:ext cx="81534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The following code demonstrates the use of </a:t>
            </a:r>
            <a:r>
              <a:rPr lang="en-US" altLang="en-US" sz="1800">
                <a:latin typeface="Calibri" panose="020F0502020204030204" pitchFamily="34" charset="0"/>
                <a:cs typeface="Courier New" panose="02070309020205020404" pitchFamily="49" charset="0"/>
              </a:rPr>
              <a:t>the </a:t>
            </a:r>
            <a:r>
              <a:rPr lang="en-US" altLang="en-US" sz="1800">
                <a:cs typeface="Courier New" panose="02070309020205020404" pitchFamily="49" charset="0"/>
              </a:rPr>
              <a:t>throw</a:t>
            </a:r>
            <a:r>
              <a:rPr lang="en-US" altLang="en-US" sz="1800">
                <a:latin typeface="Calibri" panose="020F0502020204030204" pitchFamily="34" charset="0"/>
                <a:cs typeface="Courier New" panose="02070309020205020404" pitchFamily="49" charset="0"/>
              </a:rPr>
              <a:t> </a:t>
            </a:r>
            <a:r>
              <a:rPr lang="en-US" altLang="en-US" sz="1800">
                <a:latin typeface="Calibri" panose="020F0502020204030204" pitchFamily="34" charset="0"/>
              </a:rPr>
              <a:t>statement:</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32774" name="Text Box 4"/>
          <p:cNvSpPr txBox="1">
            <a:spLocks noChangeArrowheads="1"/>
          </p:cNvSpPr>
          <p:nvPr/>
        </p:nvSpPr>
        <p:spPr bwMode="auto">
          <a:xfrm>
            <a:off x="1828800" y="1143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
        <p:nvSpPr>
          <p:cNvPr id="10" name="Text Box 6"/>
          <p:cNvSpPr txBox="1">
            <a:spLocks noChangeArrowheads="1"/>
          </p:cNvSpPr>
          <p:nvPr/>
        </p:nvSpPr>
        <p:spPr bwMode="auto">
          <a:xfrm>
            <a:off x="3657600" y="1143000"/>
            <a:ext cx="5638800" cy="2909888"/>
          </a:xfrm>
          <a:prstGeom prst="rect">
            <a:avLst/>
          </a:prstGeom>
          <a:solidFill>
            <a:srgbClr val="FFEDA3">
              <a:alpha val="39999"/>
            </a:srgbClr>
          </a:solidFill>
          <a:ln w="12700" algn="ctr">
            <a:solidFill>
              <a:schemeClr val="tx1"/>
            </a:solidFill>
            <a:miter lim="800000"/>
            <a:headEnd/>
            <a:tailEnd/>
          </a:ln>
        </p:spPr>
        <p:txBody>
          <a:bodyPr/>
          <a:lstStyle/>
          <a:p>
            <a:pPr algn="just">
              <a:lnSpc>
                <a:spcPct val="70000"/>
              </a:lnSpc>
              <a:spcBef>
                <a:spcPts val="200"/>
              </a:spcBef>
              <a:defRPr/>
            </a:pPr>
            <a:r>
              <a:rPr lang="en-US" sz="800" dirty="0">
                <a:latin typeface="Courier New"/>
                <a:ea typeface="Calibri"/>
              </a:rPr>
              <a:t>using System;</a:t>
            </a:r>
            <a:endParaRPr lang="en-US" sz="900" dirty="0">
              <a:ea typeface="Calibri"/>
            </a:endParaRPr>
          </a:p>
          <a:p>
            <a:pPr algn="just">
              <a:lnSpc>
                <a:spcPct val="70000"/>
              </a:lnSpc>
              <a:spcBef>
                <a:spcPts val="200"/>
              </a:spcBef>
              <a:defRPr/>
            </a:pPr>
            <a:r>
              <a:rPr lang="en-US" sz="800" dirty="0">
                <a:latin typeface="Courier New"/>
                <a:ea typeface="Calibri"/>
              </a:rPr>
              <a:t>class Employee</a:t>
            </a:r>
            <a:endParaRPr lang="en-US" sz="900" dirty="0">
              <a:ea typeface="Calibri"/>
            </a:endParaRPr>
          </a:p>
          <a:p>
            <a:pPr algn="just">
              <a:lnSpc>
                <a:spcPct val="70000"/>
              </a:lnSpc>
              <a:spcBef>
                <a:spcPts val="200"/>
              </a:spcBef>
              <a:defRPr/>
            </a:pPr>
            <a:r>
              <a:rPr lang="en-US" sz="800" dirty="0">
                <a:latin typeface="Courier New"/>
                <a:ea typeface="Calibri"/>
              </a:rPr>
              <a:t>{ </a:t>
            </a:r>
            <a:endParaRPr lang="en-US" sz="900" dirty="0">
              <a:ea typeface="Calibri"/>
            </a:endParaRPr>
          </a:p>
          <a:p>
            <a:pPr indent="571500" algn="just">
              <a:lnSpc>
                <a:spcPct val="70000"/>
              </a:lnSpc>
              <a:spcBef>
                <a:spcPts val="200"/>
              </a:spcBef>
              <a:defRPr/>
            </a:pPr>
            <a:r>
              <a:rPr lang="en-US" sz="800" dirty="0">
                <a:latin typeface="Courier New"/>
                <a:ea typeface="Calibri"/>
              </a:rPr>
              <a:t>static void </a:t>
            </a:r>
            <a:r>
              <a:rPr lang="en-US" sz="800" dirty="0" err="1">
                <a:latin typeface="Courier New"/>
                <a:ea typeface="Calibri"/>
              </a:rPr>
              <a:t>ThrowException</a:t>
            </a:r>
            <a:r>
              <a:rPr lang="en-US" sz="800" dirty="0">
                <a:latin typeface="Courier New"/>
                <a:ea typeface="Calibri"/>
              </a:rPr>
              <a:t>(string name) </a:t>
            </a:r>
            <a:endParaRPr lang="en-US" sz="900" dirty="0">
              <a:ea typeface="Calibri"/>
            </a:endParaRPr>
          </a:p>
          <a:p>
            <a:pPr indent="571500" algn="just">
              <a:lnSpc>
                <a:spcPct val="70000"/>
              </a:lnSpc>
              <a:spcBef>
                <a:spcPts val="200"/>
              </a:spcBef>
              <a:defRPr/>
            </a:pPr>
            <a:r>
              <a:rPr lang="en-US" sz="800" dirty="0">
                <a:latin typeface="Courier New"/>
                <a:ea typeface="Calibri"/>
              </a:rPr>
              <a:t>{ </a:t>
            </a:r>
            <a:endParaRPr lang="en-US" sz="900" dirty="0">
              <a:ea typeface="Calibri"/>
            </a:endParaRPr>
          </a:p>
          <a:p>
            <a:pPr indent="571500" algn="just">
              <a:lnSpc>
                <a:spcPct val="70000"/>
              </a:lnSpc>
              <a:spcBef>
                <a:spcPts val="200"/>
              </a:spcBef>
              <a:defRPr/>
            </a:pPr>
            <a:r>
              <a:rPr lang="en-US" sz="800" dirty="0">
                <a:latin typeface="Courier New"/>
                <a:ea typeface="Calibri"/>
              </a:rPr>
              <a:t>if (name == null) </a:t>
            </a:r>
            <a:endParaRPr lang="en-US" sz="900" dirty="0">
              <a:ea typeface="Calibri"/>
            </a:endParaRPr>
          </a:p>
          <a:p>
            <a:pPr indent="571500" algn="just">
              <a:lnSpc>
                <a:spcPct val="70000"/>
              </a:lnSpc>
              <a:spcBef>
                <a:spcPts val="200"/>
              </a:spcBef>
              <a:defRPr/>
            </a:pPr>
            <a:r>
              <a:rPr lang="en-US" sz="800" dirty="0">
                <a:latin typeface="Courier New"/>
                <a:ea typeface="Calibri"/>
              </a:rPr>
              <a:t>{ </a:t>
            </a:r>
            <a:endParaRPr lang="en-US" sz="900" dirty="0">
              <a:ea typeface="Calibri"/>
            </a:endParaRPr>
          </a:p>
          <a:p>
            <a:pPr indent="571500" algn="just">
              <a:lnSpc>
                <a:spcPct val="70000"/>
              </a:lnSpc>
              <a:spcBef>
                <a:spcPts val="200"/>
              </a:spcBef>
              <a:defRPr/>
            </a:pPr>
            <a:r>
              <a:rPr lang="en-US" sz="800" dirty="0">
                <a:latin typeface="Courier New"/>
                <a:ea typeface="Calibri"/>
              </a:rPr>
              <a:t>throw new </a:t>
            </a:r>
            <a:r>
              <a:rPr lang="en-US" sz="800" dirty="0" err="1">
                <a:latin typeface="Courier New"/>
                <a:ea typeface="Calibri"/>
              </a:rPr>
              <a:t>ArgumentNullException</a:t>
            </a:r>
            <a:r>
              <a:rPr lang="en-US" sz="800" dirty="0">
                <a:latin typeface="Courier New"/>
                <a:ea typeface="Calibri"/>
              </a:rPr>
              <a:t>(); </a:t>
            </a:r>
            <a:endParaRPr lang="en-US" sz="900" dirty="0">
              <a:ea typeface="Calibri"/>
            </a:endParaRPr>
          </a:p>
          <a:p>
            <a:pPr indent="571500" algn="just">
              <a:lnSpc>
                <a:spcPct val="70000"/>
              </a:lnSpc>
              <a:spcBef>
                <a:spcPts val="200"/>
              </a:spcBef>
              <a:defRPr/>
            </a:pPr>
            <a:r>
              <a:rPr lang="en-US" sz="800" dirty="0">
                <a:latin typeface="Courier New"/>
                <a:ea typeface="Calibri"/>
              </a:rPr>
              <a:t>} </a:t>
            </a:r>
            <a:endParaRPr lang="en-US" sz="900" dirty="0">
              <a:ea typeface="Calibri"/>
            </a:endParaRPr>
          </a:p>
          <a:p>
            <a:pPr indent="571500" algn="just">
              <a:lnSpc>
                <a:spcPct val="70000"/>
              </a:lnSpc>
              <a:spcBef>
                <a:spcPts val="200"/>
              </a:spcBef>
              <a:defRPr/>
            </a:pPr>
            <a:r>
              <a:rPr lang="en-US" sz="800" dirty="0">
                <a:latin typeface="Courier New"/>
                <a:ea typeface="Calibri"/>
              </a:rPr>
              <a:t>} </a:t>
            </a:r>
            <a:endParaRPr lang="en-US" sz="900" dirty="0">
              <a:ea typeface="Calibri"/>
            </a:endParaRPr>
          </a:p>
          <a:p>
            <a:pPr indent="571500" algn="just">
              <a:lnSpc>
                <a:spcPct val="70000"/>
              </a:lnSpc>
              <a:spcBef>
                <a:spcPts val="200"/>
              </a:spcBef>
              <a:defRPr/>
            </a:pPr>
            <a:r>
              <a:rPr lang="en-US" sz="800" dirty="0">
                <a:latin typeface="Courier New"/>
                <a:ea typeface="Calibri"/>
              </a:rPr>
              <a:t>static void Main(string [] </a:t>
            </a:r>
            <a:r>
              <a:rPr lang="en-US" sz="800" dirty="0" err="1">
                <a:latin typeface="Courier New"/>
                <a:ea typeface="Calibri"/>
              </a:rPr>
              <a:t>args</a:t>
            </a:r>
            <a:r>
              <a:rPr lang="en-US" sz="800" dirty="0">
                <a:latin typeface="Courier New"/>
                <a:ea typeface="Calibri"/>
              </a:rPr>
              <a:t>) </a:t>
            </a:r>
            <a:endParaRPr lang="en-US" sz="900" dirty="0">
              <a:ea typeface="Calibri"/>
            </a:endParaRPr>
          </a:p>
          <a:p>
            <a:pPr indent="571500" algn="just">
              <a:lnSpc>
                <a:spcPct val="70000"/>
              </a:lnSpc>
              <a:spcBef>
                <a:spcPts val="200"/>
              </a:spcBef>
              <a:defRPr/>
            </a:pPr>
            <a:r>
              <a:rPr lang="en-US" sz="800" dirty="0">
                <a:latin typeface="Courier New"/>
                <a:ea typeface="Calibri"/>
              </a:rPr>
              <a:t>{ </a:t>
            </a:r>
            <a:endParaRPr lang="en-US" sz="900" dirty="0">
              <a:ea typeface="Calibri"/>
            </a:endParaRPr>
          </a:p>
          <a:p>
            <a:pPr indent="857250" algn="just">
              <a:lnSpc>
                <a:spcPct val="70000"/>
              </a:lnSpc>
              <a:spcBef>
                <a:spcPts val="200"/>
              </a:spcBef>
              <a:defRPr/>
            </a:pPr>
            <a:r>
              <a:rPr lang="en-US" sz="800" dirty="0" err="1">
                <a:latin typeface="Courier New"/>
                <a:ea typeface="Calibri"/>
              </a:rPr>
              <a:t>Console.WriteLine</a:t>
            </a:r>
            <a:r>
              <a:rPr lang="en-US" sz="800" dirty="0">
                <a:latin typeface="Courier New"/>
                <a:ea typeface="Calibri"/>
              </a:rPr>
              <a:t>(“Throw Example”); </a:t>
            </a:r>
            <a:endParaRPr lang="en-US" sz="900" dirty="0">
              <a:ea typeface="Calibri"/>
            </a:endParaRPr>
          </a:p>
          <a:p>
            <a:pPr indent="857250">
              <a:lnSpc>
                <a:spcPct val="70000"/>
              </a:lnSpc>
              <a:spcBef>
                <a:spcPts val="200"/>
              </a:spcBef>
              <a:defRPr/>
            </a:pPr>
            <a:r>
              <a:rPr lang="en-US" sz="800" dirty="0">
                <a:latin typeface="Courier New"/>
                <a:ea typeface="Calibri"/>
              </a:rPr>
              <a:t>try </a:t>
            </a:r>
            <a:endParaRPr lang="en-US" sz="900" dirty="0">
              <a:ea typeface="Calibri"/>
            </a:endParaRPr>
          </a:p>
          <a:p>
            <a:pPr indent="857250">
              <a:lnSpc>
                <a:spcPct val="70000"/>
              </a:lnSpc>
              <a:spcBef>
                <a:spcPts val="200"/>
              </a:spcBef>
              <a:defRPr/>
            </a:pPr>
            <a:r>
              <a:rPr lang="en-US" sz="800" dirty="0">
                <a:latin typeface="Courier New"/>
                <a:ea typeface="Calibri"/>
              </a:rPr>
              <a:t>{ </a:t>
            </a:r>
            <a:endParaRPr lang="en-US" sz="900" dirty="0">
              <a:ea typeface="Calibri"/>
            </a:endParaRPr>
          </a:p>
          <a:p>
            <a:pPr indent="1085850">
              <a:lnSpc>
                <a:spcPct val="70000"/>
              </a:lnSpc>
              <a:spcBef>
                <a:spcPts val="200"/>
              </a:spcBef>
              <a:defRPr/>
            </a:pPr>
            <a:r>
              <a:rPr lang="en-US" sz="800" dirty="0">
                <a:latin typeface="Courier New"/>
                <a:ea typeface="Calibri"/>
              </a:rPr>
              <a:t>string </a:t>
            </a:r>
            <a:r>
              <a:rPr lang="en-US" sz="800" dirty="0" err="1">
                <a:latin typeface="Courier New"/>
                <a:ea typeface="Calibri"/>
              </a:rPr>
              <a:t>empName</a:t>
            </a:r>
            <a:r>
              <a:rPr lang="en-US" sz="800" dirty="0">
                <a:latin typeface="Courier New"/>
                <a:ea typeface="Calibri"/>
              </a:rPr>
              <a:t> = null; </a:t>
            </a:r>
            <a:endParaRPr lang="en-US" sz="900" dirty="0">
              <a:ea typeface="Calibri"/>
            </a:endParaRPr>
          </a:p>
          <a:p>
            <a:pPr indent="1085850">
              <a:lnSpc>
                <a:spcPct val="70000"/>
              </a:lnSpc>
              <a:spcBef>
                <a:spcPts val="200"/>
              </a:spcBef>
              <a:defRPr/>
            </a:pPr>
            <a:r>
              <a:rPr lang="en-US" sz="800" dirty="0" err="1">
                <a:latin typeface="Courier New"/>
                <a:ea typeface="Calibri"/>
              </a:rPr>
              <a:t>ThrowException</a:t>
            </a:r>
            <a:r>
              <a:rPr lang="en-US" sz="800" dirty="0">
                <a:latin typeface="Courier New"/>
                <a:ea typeface="Calibri"/>
              </a:rPr>
              <a:t>(</a:t>
            </a:r>
            <a:r>
              <a:rPr lang="en-US" sz="800" dirty="0" err="1">
                <a:latin typeface="Courier New"/>
                <a:ea typeface="Calibri"/>
              </a:rPr>
              <a:t>empName</a:t>
            </a:r>
            <a:r>
              <a:rPr lang="en-US" sz="800" dirty="0">
                <a:latin typeface="Courier New"/>
                <a:ea typeface="Calibri"/>
              </a:rPr>
              <a:t>); </a:t>
            </a:r>
            <a:endParaRPr lang="en-US" sz="900" dirty="0">
              <a:ea typeface="Calibri"/>
            </a:endParaRPr>
          </a:p>
          <a:p>
            <a:pPr indent="857250">
              <a:lnSpc>
                <a:spcPct val="70000"/>
              </a:lnSpc>
              <a:spcBef>
                <a:spcPts val="200"/>
              </a:spcBef>
              <a:defRPr/>
            </a:pPr>
            <a:r>
              <a:rPr lang="en-US" sz="800" dirty="0">
                <a:latin typeface="Courier New"/>
                <a:ea typeface="Calibri"/>
              </a:rPr>
              <a:t>} </a:t>
            </a:r>
            <a:endParaRPr lang="en-US" sz="900" dirty="0">
              <a:ea typeface="Calibri"/>
            </a:endParaRPr>
          </a:p>
          <a:p>
            <a:pPr indent="857250">
              <a:lnSpc>
                <a:spcPct val="70000"/>
              </a:lnSpc>
              <a:spcBef>
                <a:spcPts val="200"/>
              </a:spcBef>
              <a:defRPr/>
            </a:pPr>
            <a:r>
              <a:rPr lang="en-US" sz="800" dirty="0">
                <a:latin typeface="Courier New"/>
                <a:ea typeface="Calibri"/>
              </a:rPr>
              <a:t>catch (</a:t>
            </a:r>
            <a:r>
              <a:rPr lang="en-US" sz="800" dirty="0" err="1">
                <a:latin typeface="Courier New"/>
                <a:ea typeface="Calibri"/>
              </a:rPr>
              <a:t>ArgumentNullException</a:t>
            </a:r>
            <a:r>
              <a:rPr lang="en-US" sz="800" dirty="0">
                <a:latin typeface="Courier New"/>
                <a:ea typeface="Calibri"/>
              </a:rPr>
              <a:t> </a:t>
            </a:r>
            <a:r>
              <a:rPr lang="en-US" sz="800" dirty="0" err="1">
                <a:latin typeface="Courier New"/>
                <a:ea typeface="Calibri"/>
              </a:rPr>
              <a:t>objNull</a:t>
            </a:r>
            <a:r>
              <a:rPr lang="en-US" sz="800" dirty="0">
                <a:latin typeface="Courier New"/>
                <a:ea typeface="Calibri"/>
              </a:rPr>
              <a:t>) </a:t>
            </a:r>
            <a:endParaRPr lang="en-US" sz="900" dirty="0">
              <a:ea typeface="Calibri"/>
            </a:endParaRPr>
          </a:p>
          <a:p>
            <a:pPr indent="857250">
              <a:lnSpc>
                <a:spcPct val="70000"/>
              </a:lnSpc>
              <a:spcBef>
                <a:spcPts val="200"/>
              </a:spcBef>
              <a:defRPr/>
            </a:pPr>
            <a:r>
              <a:rPr lang="en-US" sz="800" dirty="0">
                <a:latin typeface="Courier New"/>
                <a:ea typeface="Calibri"/>
              </a:rPr>
              <a:t>{ </a:t>
            </a:r>
            <a:endParaRPr lang="en-US" sz="900" dirty="0">
              <a:ea typeface="Calibri"/>
            </a:endParaRPr>
          </a:p>
          <a:p>
            <a:pPr indent="1085850">
              <a:lnSpc>
                <a:spcPct val="70000"/>
              </a:lnSpc>
              <a:spcBef>
                <a:spcPts val="200"/>
              </a:spcBef>
              <a:defRPr/>
            </a:pPr>
            <a:r>
              <a:rPr lang="en-US" sz="800" dirty="0" err="1">
                <a:latin typeface="Courier New"/>
                <a:ea typeface="Calibri"/>
              </a:rPr>
              <a:t>Console.WriteLine</a:t>
            </a:r>
            <a:r>
              <a:rPr lang="en-US" sz="800" dirty="0">
                <a:latin typeface="Courier New"/>
                <a:ea typeface="Calibri"/>
              </a:rPr>
              <a:t>(“Exception caught: “ + </a:t>
            </a:r>
            <a:r>
              <a:rPr lang="en-US" sz="800" dirty="0" err="1">
                <a:latin typeface="Courier New"/>
                <a:ea typeface="Calibri"/>
              </a:rPr>
              <a:t>objNull</a:t>
            </a:r>
            <a:r>
              <a:rPr lang="en-US" sz="800" dirty="0">
                <a:latin typeface="Courier New"/>
                <a:ea typeface="Calibri"/>
              </a:rPr>
              <a:t>); </a:t>
            </a:r>
            <a:endParaRPr lang="en-US" sz="900" dirty="0">
              <a:ea typeface="Calibri"/>
            </a:endParaRPr>
          </a:p>
          <a:p>
            <a:pPr indent="857250">
              <a:lnSpc>
                <a:spcPct val="70000"/>
              </a:lnSpc>
              <a:spcBef>
                <a:spcPts val="200"/>
              </a:spcBef>
              <a:defRPr/>
            </a:pPr>
            <a:r>
              <a:rPr lang="en-US" sz="800" dirty="0">
                <a:latin typeface="Courier New"/>
                <a:ea typeface="Calibri"/>
              </a:rPr>
              <a:t>} </a:t>
            </a:r>
            <a:endParaRPr lang="en-US" sz="900" dirty="0">
              <a:ea typeface="Calibri"/>
            </a:endParaRPr>
          </a:p>
          <a:p>
            <a:pPr indent="571500">
              <a:lnSpc>
                <a:spcPct val="70000"/>
              </a:lnSpc>
              <a:spcBef>
                <a:spcPts val="200"/>
              </a:spcBef>
              <a:defRPr/>
            </a:pPr>
            <a:r>
              <a:rPr lang="en-US" sz="800" dirty="0">
                <a:latin typeface="Courier New"/>
                <a:ea typeface="Calibri"/>
              </a:rPr>
              <a:t>}</a:t>
            </a:r>
            <a:endParaRPr lang="en-US" sz="900" dirty="0">
              <a:ea typeface="Calibri"/>
            </a:endParaRPr>
          </a:p>
          <a:p>
            <a:pPr eaLnBrk="1" hangingPunct="1">
              <a:lnSpc>
                <a:spcPct val="70000"/>
              </a:lnSpc>
              <a:spcBef>
                <a:spcPct val="50000"/>
              </a:spcBef>
              <a:defRPr/>
            </a:pPr>
            <a:r>
              <a:rPr lang="en-US" sz="800" dirty="0">
                <a:latin typeface="Courier New"/>
                <a:ea typeface="Calibri"/>
              </a:rPr>
              <a:t>}</a:t>
            </a:r>
            <a:endParaRPr lang="en-US" sz="800" dirty="0"/>
          </a:p>
        </p:txBody>
      </p:sp>
      <p:sp>
        <p:nvSpPr>
          <p:cNvPr id="32776" name="Rectangle 3"/>
          <p:cNvSpPr>
            <a:spLocks noChangeArrowheads="1"/>
          </p:cNvSpPr>
          <p:nvPr/>
        </p:nvSpPr>
        <p:spPr bwMode="auto">
          <a:xfrm>
            <a:off x="1752600" y="4114800"/>
            <a:ext cx="8915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In the code:</a:t>
            </a:r>
          </a:p>
          <a:p>
            <a:pPr lvl="1">
              <a:lnSpc>
                <a:spcPct val="90000"/>
              </a:lnSpc>
              <a:spcBef>
                <a:spcPct val="20000"/>
              </a:spcBef>
              <a:buClr>
                <a:srgbClr val="006666"/>
              </a:buClr>
              <a:buSzPct val="50000"/>
              <a:buFont typeface="Wingdings 2" panose="05020102010507070707" pitchFamily="18" charset="2"/>
              <a:buChar char="²"/>
            </a:pPr>
            <a:r>
              <a:rPr lang="en-US" altLang="en-US" sz="1600">
                <a:latin typeface="Calibri" panose="020F0502020204030204" pitchFamily="34" charset="0"/>
              </a:rPr>
              <a:t>The class </a:t>
            </a:r>
            <a:r>
              <a:rPr lang="en-US" altLang="en-US" sz="1600" b="1">
                <a:cs typeface="Courier New" panose="02070309020205020404" pitchFamily="49" charset="0"/>
              </a:rPr>
              <a:t>Employee</a:t>
            </a:r>
            <a:r>
              <a:rPr lang="en-US" altLang="en-US" sz="1600">
                <a:latin typeface="Calibri" panose="020F0502020204030204" pitchFamily="34" charset="0"/>
              </a:rPr>
              <a:t> declares a </a:t>
            </a:r>
            <a:r>
              <a:rPr lang="en-US" altLang="en-US" sz="1600">
                <a:cs typeface="Courier New" panose="02070309020205020404" pitchFamily="49" charset="0"/>
              </a:rPr>
              <a:t>static</a:t>
            </a:r>
            <a:r>
              <a:rPr lang="en-US" altLang="en-US" sz="1600">
                <a:latin typeface="Calibri" panose="020F0502020204030204" pitchFamily="34" charset="0"/>
              </a:rPr>
              <a:t> method called </a:t>
            </a:r>
            <a:r>
              <a:rPr lang="en-US" altLang="en-US" sz="1600">
                <a:cs typeface="Courier New" panose="02070309020205020404" pitchFamily="49" charset="0"/>
              </a:rPr>
              <a:t>ThrowException</a:t>
            </a:r>
            <a:r>
              <a:rPr lang="en-US" altLang="en-US" sz="1600">
                <a:latin typeface="Calibri" panose="020F0502020204030204" pitchFamily="34" charset="0"/>
              </a:rPr>
              <a:t> that takes a </a:t>
            </a:r>
            <a:r>
              <a:rPr lang="en-US" altLang="en-US" sz="1600">
                <a:cs typeface="Courier New" panose="02070309020205020404" pitchFamily="49" charset="0"/>
              </a:rPr>
              <a:t>string</a:t>
            </a:r>
            <a:r>
              <a:rPr lang="en-US" altLang="en-US" sz="1600">
                <a:latin typeface="Calibri" panose="020F0502020204030204" pitchFamily="34" charset="0"/>
              </a:rPr>
              <a:t> parameter called </a:t>
            </a:r>
            <a:r>
              <a:rPr lang="en-US" altLang="en-US" sz="1600">
                <a:cs typeface="Courier New" panose="02070309020205020404" pitchFamily="49" charset="0"/>
              </a:rPr>
              <a:t>name</a:t>
            </a:r>
            <a:r>
              <a:rPr lang="en-US" altLang="en-US" sz="1600">
                <a:latin typeface="Calibri" panose="020F0502020204030204" pitchFamily="34" charset="0"/>
              </a:rPr>
              <a:t>. </a:t>
            </a:r>
          </a:p>
          <a:p>
            <a:pPr lvl="1">
              <a:lnSpc>
                <a:spcPct val="90000"/>
              </a:lnSpc>
              <a:spcBef>
                <a:spcPct val="20000"/>
              </a:spcBef>
              <a:buClr>
                <a:srgbClr val="006666"/>
              </a:buClr>
              <a:buSzPct val="50000"/>
              <a:buFont typeface="Wingdings 2" panose="05020102010507070707" pitchFamily="18" charset="2"/>
              <a:buChar char="²"/>
            </a:pPr>
            <a:r>
              <a:rPr lang="en-US" altLang="en-US" sz="1600">
                <a:latin typeface="Calibri" panose="020F0502020204030204" pitchFamily="34" charset="0"/>
              </a:rPr>
              <a:t>If the value of name is</a:t>
            </a:r>
            <a:r>
              <a:rPr lang="en-US" altLang="en-US" sz="1600">
                <a:latin typeface="Calibri" panose="020F0502020204030204" pitchFamily="34" charset="0"/>
                <a:cs typeface="Courier New" panose="02070309020205020404" pitchFamily="49" charset="0"/>
              </a:rPr>
              <a:t> </a:t>
            </a:r>
            <a:r>
              <a:rPr lang="en-US" altLang="en-US" sz="1600">
                <a:cs typeface="Courier New" panose="02070309020205020404" pitchFamily="49" charset="0"/>
              </a:rPr>
              <a:t>null</a:t>
            </a:r>
            <a:r>
              <a:rPr lang="en-US" altLang="en-US" sz="1600">
                <a:latin typeface="Calibri" panose="020F0502020204030204" pitchFamily="34" charset="0"/>
              </a:rPr>
              <a:t>, the C# compiler throws the exception, which is caught by the instance of the </a:t>
            </a:r>
            <a:r>
              <a:rPr lang="en-US" altLang="en-US" sz="1600">
                <a:cs typeface="Courier New" panose="02070309020205020404" pitchFamily="49" charset="0"/>
              </a:rPr>
              <a:t>ArgumentNullException</a:t>
            </a:r>
            <a:r>
              <a:rPr lang="en-US" altLang="en-US" sz="1600">
                <a:latin typeface="Calibri" panose="020F0502020204030204" pitchFamily="34" charset="0"/>
              </a:rPr>
              <a:t> class.</a:t>
            </a:r>
          </a:p>
          <a:p>
            <a:pPr lvl="1">
              <a:lnSpc>
                <a:spcPct val="90000"/>
              </a:lnSpc>
              <a:spcBef>
                <a:spcPct val="20000"/>
              </a:spcBef>
              <a:buClr>
                <a:srgbClr val="006666"/>
              </a:buClr>
              <a:buSzPct val="50000"/>
              <a:buFont typeface="Wingdings 2" panose="05020102010507070707" pitchFamily="18" charset="2"/>
              <a:buChar char="²"/>
            </a:pPr>
            <a:r>
              <a:rPr lang="en-US" altLang="en-US" sz="1600">
                <a:latin typeface="Calibri" panose="020F0502020204030204" pitchFamily="34" charset="0"/>
              </a:rPr>
              <a:t>In the </a:t>
            </a:r>
            <a:r>
              <a:rPr lang="en-US" altLang="en-US" sz="1600">
                <a:cs typeface="Courier New" panose="02070309020205020404" pitchFamily="49" charset="0"/>
              </a:rPr>
              <a:t>try</a:t>
            </a:r>
            <a:r>
              <a:rPr lang="en-US" altLang="en-US" sz="1600">
                <a:latin typeface="Calibri" panose="020F0502020204030204" pitchFamily="34" charset="0"/>
              </a:rPr>
              <a:t> block, the value of name is</a:t>
            </a:r>
            <a:r>
              <a:rPr lang="en-US" altLang="en-US" sz="1600">
                <a:cs typeface="Courier New" panose="02070309020205020404" pitchFamily="49" charset="0"/>
              </a:rPr>
              <a:t> null </a:t>
            </a:r>
            <a:r>
              <a:rPr lang="en-US" altLang="en-US" sz="1600">
                <a:latin typeface="Calibri" panose="020F0502020204030204" pitchFamily="34" charset="0"/>
              </a:rPr>
              <a:t>and the control of the program goes back to the method </a:t>
            </a:r>
            <a:r>
              <a:rPr lang="en-US" altLang="en-US" sz="1600">
                <a:cs typeface="Courier New" panose="02070309020205020404" pitchFamily="49" charset="0"/>
              </a:rPr>
              <a:t>ThrowException</a:t>
            </a:r>
            <a:r>
              <a:rPr lang="en-US" altLang="en-US" sz="1600">
                <a:latin typeface="Calibri" panose="020F0502020204030204" pitchFamily="34" charset="0"/>
              </a:rPr>
              <a:t>, where the exception is thrown for referencing a null value. </a:t>
            </a:r>
          </a:p>
          <a:p>
            <a:pPr lvl="1">
              <a:lnSpc>
                <a:spcPct val="90000"/>
              </a:lnSpc>
              <a:spcBef>
                <a:spcPct val="20000"/>
              </a:spcBef>
              <a:buClr>
                <a:srgbClr val="006666"/>
              </a:buClr>
              <a:buSzPct val="50000"/>
              <a:buFont typeface="Wingdings 2" panose="05020102010507070707" pitchFamily="18" charset="2"/>
              <a:buChar char="²"/>
            </a:pPr>
            <a:r>
              <a:rPr lang="en-US" altLang="en-US" sz="1600">
                <a:latin typeface="Calibri" panose="020F0502020204030204" pitchFamily="34" charset="0"/>
              </a:rPr>
              <a:t>The </a:t>
            </a:r>
            <a:r>
              <a:rPr lang="en-US" altLang="en-US" sz="1600">
                <a:cs typeface="Courier New" panose="02070309020205020404" pitchFamily="49" charset="0"/>
              </a:rPr>
              <a:t>catch</a:t>
            </a:r>
            <a:r>
              <a:rPr lang="en-US" altLang="en-US" sz="1600">
                <a:latin typeface="Calibri" panose="020F0502020204030204" pitchFamily="34" charset="0"/>
              </a:rPr>
              <a:t> block consists of the error handler, which is executed when the exception is thrown.</a:t>
            </a:r>
          </a:p>
        </p:txBody>
      </p:sp>
    </p:spTree>
    <p:extLst>
      <p:ext uri="{BB962C8B-B14F-4D97-AF65-F5344CB8AC3E}">
        <p14:creationId xmlns:p14="http://schemas.microsoft.com/office/powerpoint/2010/main" val="19962162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tLang="en-US" smtClean="0">
                <a:latin typeface="Calibri" panose="020F0502020204030204" pitchFamily="34" charset="0"/>
              </a:rPr>
              <a:t>The </a:t>
            </a:r>
            <a:r>
              <a:rPr lang="en-US" altLang="en-US" smtClean="0">
                <a:latin typeface="Courier New" panose="02070309020205020404" pitchFamily="49" charset="0"/>
                <a:cs typeface="Courier New" panose="02070309020205020404" pitchFamily="49" charset="0"/>
              </a:rPr>
              <a:t>throw</a:t>
            </a:r>
            <a:r>
              <a:rPr lang="en-US" altLang="en-US" smtClean="0">
                <a:latin typeface="Calibri" panose="020F0502020204030204" pitchFamily="34" charset="0"/>
              </a:rPr>
              <a:t> Statement 3-3</a:t>
            </a:r>
          </a:p>
        </p:txBody>
      </p:sp>
      <p:sp>
        <p:nvSpPr>
          <p:cNvPr id="2" name="Text Placeholder 1"/>
          <p:cNvSpPr>
            <a:spLocks noGrp="1"/>
          </p:cNvSpPr>
          <p:nvPr>
            <p:ph type="body" idx="1"/>
          </p:nvPr>
        </p:nvSpPr>
        <p:spPr/>
        <p:txBody>
          <a:bodyPr/>
          <a:lstStyle/>
          <a:p>
            <a:endParaRPr lang="en-US"/>
          </a:p>
        </p:txBody>
      </p:sp>
      <p:sp>
        <p:nvSpPr>
          <p:cNvPr id="33795"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04A39CFB-6F90-442A-958E-1FF499DC9045}" type="slidenum">
              <a:rPr lang="en-US" altLang="en-US" sz="1200">
                <a:solidFill>
                  <a:schemeClr val="bg1"/>
                </a:solidFill>
                <a:latin typeface="Calibri" panose="020F0502020204030204" pitchFamily="34" charset="0"/>
              </a:rPr>
              <a:pPr/>
              <a:t>31</a:t>
            </a:fld>
            <a:endParaRPr lang="en-US" altLang="en-US" sz="1200">
              <a:solidFill>
                <a:schemeClr val="bg1"/>
              </a:solidFill>
              <a:latin typeface="Calibri" panose="020F0502020204030204" pitchFamily="34" charset="0"/>
            </a:endParaRPr>
          </a:p>
        </p:txBody>
      </p:sp>
      <p:sp>
        <p:nvSpPr>
          <p:cNvPr id="33796"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33797" name="Rectangle 3"/>
          <p:cNvSpPr>
            <a:spLocks noChangeArrowheads="1"/>
          </p:cNvSpPr>
          <p:nvPr/>
        </p:nvSpPr>
        <p:spPr bwMode="auto">
          <a:xfrm>
            <a:off x="1752600" y="914400"/>
            <a:ext cx="8153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endParaRPr lang="en-US" altLang="en-US" sz="1600">
              <a:latin typeface="Calibri" panose="020F0502020204030204" pitchFamily="34" charset="0"/>
            </a:endParaRPr>
          </a:p>
        </p:txBody>
      </p:sp>
      <p:sp>
        <p:nvSpPr>
          <p:cNvPr id="8" name="Rectangle 3"/>
          <p:cNvSpPr>
            <a:spLocks noChangeArrowheads="1"/>
          </p:cNvSpPr>
          <p:nvPr/>
        </p:nvSpPr>
        <p:spPr bwMode="auto">
          <a:xfrm>
            <a:off x="1752600" y="758825"/>
            <a:ext cx="8153400" cy="48768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defRPr/>
            </a:pPr>
            <a:endParaRPr lang="en-US" sz="2000" dirty="0">
              <a:latin typeface="Calibri" pitchFamily="34" charset="0"/>
            </a:endParaRPr>
          </a:p>
          <a:p>
            <a:pPr>
              <a:lnSpc>
                <a:spcPct val="70000"/>
              </a:lnSpc>
              <a:spcBef>
                <a:spcPts val="1700"/>
              </a:spcBef>
              <a:defRPr/>
            </a:pPr>
            <a:r>
              <a:rPr lang="en-US" sz="1600" dirty="0">
                <a:latin typeface="Courier New"/>
                <a:ea typeface="Calibri"/>
              </a:rPr>
              <a:t>Throw Example</a:t>
            </a:r>
            <a:endParaRPr lang="en-US" sz="1800" dirty="0">
              <a:ea typeface="Calibri"/>
            </a:endParaRPr>
          </a:p>
          <a:p>
            <a:pPr>
              <a:lnSpc>
                <a:spcPct val="70000"/>
              </a:lnSpc>
              <a:spcBef>
                <a:spcPts val="200"/>
              </a:spcBef>
              <a:defRPr/>
            </a:pPr>
            <a:r>
              <a:rPr lang="en-US" sz="1600" dirty="0">
                <a:latin typeface="Courier New"/>
                <a:ea typeface="Calibri"/>
              </a:rPr>
              <a:t>Exception caught: </a:t>
            </a:r>
            <a:r>
              <a:rPr lang="en-US" sz="1600" dirty="0" err="1">
                <a:latin typeface="Courier New"/>
                <a:ea typeface="Calibri"/>
              </a:rPr>
              <a:t>System.ArgumentNullException</a:t>
            </a:r>
            <a:r>
              <a:rPr lang="en-US" sz="1600" dirty="0">
                <a:latin typeface="Courier New"/>
                <a:ea typeface="Calibri"/>
              </a:rPr>
              <a:t>: Value cannot be null. </a:t>
            </a:r>
            <a:endParaRPr lang="en-US" sz="1800" dirty="0">
              <a:ea typeface="Calibri"/>
            </a:endParaRPr>
          </a:p>
          <a:p>
            <a:pPr>
              <a:lnSpc>
                <a:spcPct val="70000"/>
              </a:lnSpc>
              <a:spcBef>
                <a:spcPts val="200"/>
              </a:spcBef>
              <a:defRPr/>
            </a:pPr>
            <a:r>
              <a:rPr lang="en-US" sz="1600" dirty="0">
                <a:latin typeface="Courier New"/>
                <a:ea typeface="Calibri"/>
              </a:rPr>
              <a:t>  at </a:t>
            </a:r>
            <a:r>
              <a:rPr lang="en-US" sz="1600" dirty="0" err="1">
                <a:latin typeface="Courier New"/>
                <a:ea typeface="Calibri"/>
              </a:rPr>
              <a:t>Exception_Handling.Employee.ThrowException</a:t>
            </a:r>
            <a:r>
              <a:rPr lang="en-US" sz="1600" dirty="0">
                <a:latin typeface="Courier New"/>
                <a:ea typeface="Calibri"/>
              </a:rPr>
              <a:t>(String name) in D:\Exception Handling\</a:t>
            </a:r>
            <a:r>
              <a:rPr lang="en-US" sz="1600" dirty="0" err="1">
                <a:latin typeface="Courier New"/>
                <a:ea typeface="Calibri"/>
              </a:rPr>
              <a:t>Employee.cs</a:t>
            </a:r>
            <a:r>
              <a:rPr lang="en-US" sz="1600" dirty="0">
                <a:latin typeface="Courier New"/>
                <a:ea typeface="Calibri"/>
              </a:rPr>
              <a:t>:</a:t>
            </a:r>
            <a:endParaRPr lang="en-US" sz="1800" dirty="0">
              <a:ea typeface="Calibri"/>
            </a:endParaRPr>
          </a:p>
          <a:p>
            <a:pPr>
              <a:lnSpc>
                <a:spcPct val="70000"/>
              </a:lnSpc>
              <a:spcBef>
                <a:spcPts val="200"/>
              </a:spcBef>
              <a:defRPr/>
            </a:pPr>
            <a:r>
              <a:rPr lang="en-US" sz="1600" dirty="0">
                <a:latin typeface="Courier New"/>
                <a:ea typeface="Calibri"/>
              </a:rPr>
              <a:t>line 13 </a:t>
            </a:r>
            <a:endParaRPr lang="en-US" sz="1800" dirty="0">
              <a:ea typeface="Calibri"/>
            </a:endParaRPr>
          </a:p>
          <a:p>
            <a:pPr>
              <a:lnSpc>
                <a:spcPct val="70000"/>
              </a:lnSpc>
              <a:spcBef>
                <a:spcPts val="200"/>
              </a:spcBef>
              <a:defRPr/>
            </a:pPr>
            <a:r>
              <a:rPr lang="en-US" sz="1600" dirty="0">
                <a:latin typeface="Courier New"/>
                <a:ea typeface="Calibri"/>
              </a:rPr>
              <a:t> at </a:t>
            </a:r>
            <a:r>
              <a:rPr lang="en-US" sz="1600" dirty="0" err="1">
                <a:latin typeface="Courier New"/>
                <a:ea typeface="Calibri"/>
              </a:rPr>
              <a:t>Exception_Handling.Employee.Main</a:t>
            </a:r>
            <a:r>
              <a:rPr lang="en-US" sz="1600" dirty="0">
                <a:latin typeface="Courier New"/>
                <a:ea typeface="Calibri"/>
              </a:rPr>
              <a:t>(String[] </a:t>
            </a:r>
            <a:r>
              <a:rPr lang="en-US" sz="1600" dirty="0" err="1">
                <a:latin typeface="Courier New"/>
                <a:ea typeface="Calibri"/>
              </a:rPr>
              <a:t>args</a:t>
            </a:r>
            <a:r>
              <a:rPr lang="en-US" sz="1600" dirty="0">
                <a:latin typeface="Courier New"/>
                <a:ea typeface="Calibri"/>
              </a:rPr>
              <a:t>) in D:\Exception Handling\</a:t>
            </a:r>
            <a:r>
              <a:rPr lang="en-US" sz="1600" dirty="0" err="1">
                <a:latin typeface="Courier New"/>
                <a:ea typeface="Calibri"/>
              </a:rPr>
              <a:t>Employee.cs:line</a:t>
            </a:r>
            <a:r>
              <a:rPr lang="en-US" sz="1600" dirty="0">
                <a:latin typeface="Courier New"/>
                <a:ea typeface="Calibri"/>
              </a:rPr>
              <a:t> 24</a:t>
            </a:r>
            <a:endParaRPr lang="en-US" sz="1800" dirty="0">
              <a:ea typeface="Calibri"/>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p:txBody>
      </p:sp>
      <p:sp>
        <p:nvSpPr>
          <p:cNvPr id="33799" name="Text Box 4"/>
          <p:cNvSpPr txBox="1">
            <a:spLocks noChangeArrowheads="1"/>
          </p:cNvSpPr>
          <p:nvPr/>
        </p:nvSpPr>
        <p:spPr bwMode="auto">
          <a:xfrm>
            <a:off x="1905000" y="9144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2803670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altLang="en-US" smtClean="0">
                <a:latin typeface="Calibri" panose="020F0502020204030204" pitchFamily="34" charset="0"/>
              </a:rPr>
              <a:t>The </a:t>
            </a:r>
            <a:r>
              <a:rPr lang="en-US" altLang="en-US" smtClean="0">
                <a:latin typeface="Courier New" panose="02070309020205020404" pitchFamily="49" charset="0"/>
                <a:cs typeface="Courier New" panose="02070309020205020404" pitchFamily="49" charset="0"/>
              </a:rPr>
              <a:t>finally</a:t>
            </a:r>
            <a:r>
              <a:rPr lang="en-US" altLang="en-US" smtClean="0">
                <a:latin typeface="Calibri" panose="020F0502020204030204" pitchFamily="34" charset="0"/>
              </a:rPr>
              <a:t> Statement 1-2</a:t>
            </a:r>
          </a:p>
        </p:txBody>
      </p:sp>
      <p:sp>
        <p:nvSpPr>
          <p:cNvPr id="2" name="Text Placeholder 1"/>
          <p:cNvSpPr>
            <a:spLocks noGrp="1"/>
          </p:cNvSpPr>
          <p:nvPr>
            <p:ph type="body" idx="1"/>
          </p:nvPr>
        </p:nvSpPr>
        <p:spPr/>
        <p:txBody>
          <a:bodyPr/>
          <a:lstStyle/>
          <a:p>
            <a:endParaRPr lang="en-US"/>
          </a:p>
        </p:txBody>
      </p:sp>
      <p:sp>
        <p:nvSpPr>
          <p:cNvPr id="34819"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191F4920-87BE-4ED9-A61E-EE8C51BA4BB5}" type="slidenum">
              <a:rPr lang="en-US" altLang="en-US" sz="1200">
                <a:solidFill>
                  <a:schemeClr val="bg1"/>
                </a:solidFill>
                <a:latin typeface="Calibri" panose="020F0502020204030204" pitchFamily="34" charset="0"/>
              </a:rPr>
              <a:pPr/>
              <a:t>32</a:t>
            </a:fld>
            <a:endParaRPr lang="en-US" altLang="en-US" sz="1200">
              <a:solidFill>
                <a:schemeClr val="bg1"/>
              </a:solidFill>
              <a:latin typeface="Calibri" panose="020F0502020204030204" pitchFamily="34" charset="0"/>
            </a:endParaRPr>
          </a:p>
        </p:txBody>
      </p:sp>
      <p:sp>
        <p:nvSpPr>
          <p:cNvPr id="34820"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34821" name="Rectangle 3"/>
          <p:cNvSpPr>
            <a:spLocks noChangeArrowheads="1"/>
          </p:cNvSpPr>
          <p:nvPr/>
        </p:nvSpPr>
        <p:spPr bwMode="auto">
          <a:xfrm>
            <a:off x="1752600" y="758826"/>
            <a:ext cx="87630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In general, if any of the statements in the </a:t>
            </a:r>
            <a:r>
              <a:rPr lang="en-US" altLang="en-US" sz="1800">
                <a:cs typeface="Courier New" panose="02070309020205020404" pitchFamily="49" charset="0"/>
              </a:rPr>
              <a:t>try </a:t>
            </a:r>
            <a:r>
              <a:rPr lang="en-US" altLang="en-US" sz="1800">
                <a:latin typeface="Calibri" panose="020F0502020204030204" pitchFamily="34" charset="0"/>
              </a:rPr>
              <a:t>block raises an exception, the</a:t>
            </a:r>
            <a:r>
              <a:rPr lang="en-US" altLang="en-US" sz="1800">
                <a:latin typeface="Calibri" panose="020F0502020204030204" pitchFamily="34" charset="0"/>
                <a:cs typeface="Courier New" panose="02070309020205020404" pitchFamily="49" charset="0"/>
              </a:rPr>
              <a:t> </a:t>
            </a:r>
            <a:r>
              <a:rPr lang="en-US" altLang="en-US" sz="1800">
                <a:cs typeface="Courier New" panose="02070309020205020404" pitchFamily="49" charset="0"/>
              </a:rPr>
              <a:t>catch</a:t>
            </a:r>
            <a:r>
              <a:rPr lang="en-US" altLang="en-US" sz="1800">
                <a:latin typeface="Calibri" panose="020F0502020204030204" pitchFamily="34" charset="0"/>
              </a:rPr>
              <a:t> block is executed and the rest of the statements in the</a:t>
            </a:r>
            <a:r>
              <a:rPr lang="en-US" altLang="en-US" sz="1800">
                <a:latin typeface="Calibri" panose="020F0502020204030204" pitchFamily="34" charset="0"/>
                <a:cs typeface="Courier New" panose="02070309020205020404" pitchFamily="49" charset="0"/>
              </a:rPr>
              <a:t> </a:t>
            </a:r>
            <a:r>
              <a:rPr lang="en-US" altLang="en-US" sz="1800">
                <a:cs typeface="Courier New" panose="02070309020205020404" pitchFamily="49" charset="0"/>
              </a:rPr>
              <a:t>try</a:t>
            </a:r>
            <a:r>
              <a:rPr lang="en-US" altLang="en-US" sz="1800">
                <a:latin typeface="Calibri" panose="020F0502020204030204" pitchFamily="34" charset="0"/>
                <a:cs typeface="Courier New" panose="02070309020205020404" pitchFamily="49" charset="0"/>
              </a:rPr>
              <a:t> </a:t>
            </a:r>
            <a:r>
              <a:rPr lang="en-US" altLang="en-US" sz="1800">
                <a:latin typeface="Calibri" panose="020F0502020204030204" pitchFamily="34" charset="0"/>
              </a:rPr>
              <a:t>block are ignored.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2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Sometimes, it becomes mandatory to execute some statements irrespective of whether an exception is raised or not. In such cases, a </a:t>
            </a:r>
            <a:r>
              <a:rPr lang="en-US" altLang="en-US" sz="1800">
                <a:cs typeface="Courier New" panose="02070309020205020404" pitchFamily="49" charset="0"/>
              </a:rPr>
              <a:t>finally</a:t>
            </a:r>
            <a:r>
              <a:rPr lang="en-US" altLang="en-US" sz="1800">
                <a:latin typeface="Calibri" panose="020F0502020204030204" pitchFamily="34" charset="0"/>
              </a:rPr>
              <a:t> block is used.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2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The </a:t>
            </a:r>
            <a:r>
              <a:rPr lang="en-US" altLang="en-US" sz="1800">
                <a:cs typeface="Courier New" panose="02070309020205020404" pitchFamily="49" charset="0"/>
              </a:rPr>
              <a:t>finally</a:t>
            </a:r>
            <a:r>
              <a:rPr lang="en-US" altLang="en-US" sz="1800">
                <a:latin typeface="Calibri" panose="020F0502020204030204" pitchFamily="34" charset="0"/>
              </a:rPr>
              <a:t> block is an optional block and it appears after the </a:t>
            </a:r>
            <a:r>
              <a:rPr lang="en-US" altLang="en-US" sz="1800">
                <a:cs typeface="Courier New" panose="02070309020205020404" pitchFamily="49" charset="0"/>
              </a:rPr>
              <a:t>catch</a:t>
            </a:r>
            <a:r>
              <a:rPr lang="en-US" altLang="en-US" sz="1800">
                <a:latin typeface="Calibri" panose="020F0502020204030204" pitchFamily="34" charset="0"/>
              </a:rPr>
              <a:t> block. It encloses statements that are executed regardless of whether an exception occurs.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1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The following syntax demonstrates the use of the </a:t>
            </a:r>
            <a:r>
              <a:rPr lang="en-US" altLang="en-US" sz="1800">
                <a:cs typeface="Courier New" panose="02070309020205020404" pitchFamily="49" charset="0"/>
              </a:rPr>
              <a:t>finally</a:t>
            </a:r>
            <a:r>
              <a:rPr lang="en-US" altLang="en-US" sz="1800">
                <a:latin typeface="Calibri" panose="020F0502020204030204" pitchFamily="34" charset="0"/>
              </a:rPr>
              <a:t> block:</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8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8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8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8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8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8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8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where,</a:t>
            </a:r>
          </a:p>
          <a:p>
            <a:pPr lvl="1">
              <a:lnSpc>
                <a:spcPct val="90000"/>
              </a:lnSpc>
              <a:spcBef>
                <a:spcPct val="20000"/>
              </a:spcBef>
              <a:buClr>
                <a:srgbClr val="006666"/>
              </a:buClr>
              <a:buSzPct val="50000"/>
              <a:buFont typeface="Wingdings 2" panose="05020102010507070707" pitchFamily="18" charset="2"/>
              <a:buChar char="²"/>
            </a:pPr>
            <a:r>
              <a:rPr lang="en-US" altLang="en-US" sz="1600">
                <a:cs typeface="Courier New" panose="02070309020205020404" pitchFamily="49" charset="0"/>
              </a:rPr>
              <a:t>finally</a:t>
            </a:r>
            <a:r>
              <a:rPr lang="en-US" altLang="en-US" sz="1600">
                <a:latin typeface="Calibri" panose="020F0502020204030204" pitchFamily="34" charset="0"/>
              </a:rPr>
              <a:t>: Specifies that the statements in the block have to be executed irrespective of whether or not an exception is raised.</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6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34822" name="Text Box 6"/>
          <p:cNvSpPr txBox="1">
            <a:spLocks noChangeArrowheads="1"/>
          </p:cNvSpPr>
          <p:nvPr/>
        </p:nvSpPr>
        <p:spPr bwMode="auto">
          <a:xfrm>
            <a:off x="2057400" y="4038600"/>
            <a:ext cx="8305800" cy="1219200"/>
          </a:xfrm>
          <a:prstGeom prst="rect">
            <a:avLst/>
          </a:prstGeom>
          <a:solidFill>
            <a:srgbClr val="FFFF00">
              <a:alpha val="39999"/>
            </a:srgbClr>
          </a:solidFill>
          <a:ln w="12700" algn="ctr">
            <a:solidFill>
              <a:schemeClr val="tx1"/>
            </a:solidFill>
            <a:miter lim="800000"/>
            <a:headEnd/>
            <a:tailEnd/>
          </a:ln>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nSpc>
                <a:spcPts val="1100"/>
              </a:lnSpc>
              <a:spcBef>
                <a:spcPts val="200"/>
              </a:spcBef>
            </a:pPr>
            <a:endParaRPr lang="en-US" altLang="en-US" sz="1800">
              <a:solidFill>
                <a:srgbClr val="000000"/>
              </a:solidFill>
              <a:ea typeface="Calibri" panose="020F0502020204030204" pitchFamily="34" charset="0"/>
              <a:cs typeface="Times New Roman" panose="02020603050405020304" pitchFamily="18" charset="0"/>
            </a:endParaRPr>
          </a:p>
          <a:p>
            <a:pPr>
              <a:lnSpc>
                <a:spcPts val="1100"/>
              </a:lnSpc>
              <a:spcBef>
                <a:spcPts val="200"/>
              </a:spcBef>
            </a:pPr>
            <a:r>
              <a:rPr lang="en-US" altLang="en-US" sz="1800">
                <a:solidFill>
                  <a:srgbClr val="000000"/>
                </a:solidFill>
                <a:ea typeface="Calibri" panose="020F0502020204030204" pitchFamily="34" charset="0"/>
                <a:cs typeface="Times New Roman" panose="02020603050405020304" pitchFamily="18" charset="0"/>
              </a:rPr>
              <a:t>finally</a:t>
            </a:r>
            <a:endParaRPr lang="en-US" altLang="en-US" sz="18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800">
                <a:solidFill>
                  <a:srgbClr val="000000"/>
                </a:solidFill>
                <a:ea typeface="Calibri" panose="020F0502020204030204" pitchFamily="34" charset="0"/>
                <a:cs typeface="Times New Roman" panose="02020603050405020304" pitchFamily="18" charset="0"/>
              </a:rPr>
              <a:t>{</a:t>
            </a:r>
            <a:endParaRPr lang="en-US" altLang="en-US" sz="18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endParaRPr lang="en-US" altLang="en-US" sz="1800">
              <a:solidFill>
                <a:srgbClr val="000000"/>
              </a:solidFill>
              <a:ea typeface="Calibri" panose="020F0502020204030204" pitchFamily="34" charset="0"/>
              <a:cs typeface="Times New Roman" panose="02020603050405020304" pitchFamily="18" charset="0"/>
            </a:endParaRPr>
          </a:p>
          <a:p>
            <a:pPr>
              <a:lnSpc>
                <a:spcPts val="1100"/>
              </a:lnSpc>
              <a:spcBef>
                <a:spcPts val="200"/>
              </a:spcBef>
            </a:pPr>
            <a:r>
              <a:rPr lang="en-US" altLang="en-US" sz="1800">
                <a:solidFill>
                  <a:srgbClr val="000000"/>
                </a:solidFill>
                <a:ea typeface="Calibri" panose="020F0502020204030204" pitchFamily="34" charset="0"/>
                <a:cs typeface="Times New Roman" panose="02020603050405020304" pitchFamily="18" charset="0"/>
              </a:rPr>
              <a:t>// cleanup code;</a:t>
            </a:r>
            <a:endParaRPr lang="en-US" altLang="en-US" sz="180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altLang="en-US" sz="1800">
                <a:solidFill>
                  <a:srgbClr val="000000"/>
                </a:solidFill>
                <a:ea typeface="Calibri" panose="020F0502020204030204" pitchFamily="34" charset="0"/>
                <a:cs typeface="Times New Roman" panose="02020603050405020304" pitchFamily="18" charset="0"/>
              </a:rPr>
              <a:t>}</a:t>
            </a:r>
            <a:endParaRPr lang="en-US" altLang="en-US" sz="1800">
              <a:latin typeface="Calibri" panose="020F0502020204030204" pitchFamily="34" charset="0"/>
              <a:ea typeface="Calibri" panose="020F0502020204030204" pitchFamily="34" charset="0"/>
              <a:cs typeface="Times New Roman" panose="02020603050405020304" pitchFamily="18" charset="0"/>
            </a:endParaRPr>
          </a:p>
        </p:txBody>
      </p:sp>
      <p:sp>
        <p:nvSpPr>
          <p:cNvPr id="34823" name="Text Box 4"/>
          <p:cNvSpPr txBox="1">
            <a:spLocks noChangeArrowheads="1"/>
          </p:cNvSpPr>
          <p:nvPr/>
        </p:nvSpPr>
        <p:spPr bwMode="auto">
          <a:xfrm>
            <a:off x="2057400" y="3417888"/>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19118784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smtClean="0">
                <a:latin typeface="Calibri" panose="020F0502020204030204" pitchFamily="34" charset="0"/>
              </a:rPr>
              <a:t>The </a:t>
            </a:r>
            <a:r>
              <a:rPr lang="en-US" altLang="en-US" smtClean="0">
                <a:latin typeface="Courier New" panose="02070309020205020404" pitchFamily="49" charset="0"/>
                <a:cs typeface="Courier New" panose="02070309020205020404" pitchFamily="49" charset="0"/>
              </a:rPr>
              <a:t>finally</a:t>
            </a:r>
            <a:r>
              <a:rPr lang="en-US" altLang="en-US" smtClean="0">
                <a:latin typeface="Calibri" panose="020F0502020204030204" pitchFamily="34" charset="0"/>
              </a:rPr>
              <a:t> Statement 2-2</a:t>
            </a:r>
          </a:p>
        </p:txBody>
      </p:sp>
      <p:sp>
        <p:nvSpPr>
          <p:cNvPr id="2" name="Text Placeholder 1"/>
          <p:cNvSpPr>
            <a:spLocks noGrp="1"/>
          </p:cNvSpPr>
          <p:nvPr>
            <p:ph type="body" idx="1"/>
          </p:nvPr>
        </p:nvSpPr>
        <p:spPr/>
        <p:txBody>
          <a:bodyPr/>
          <a:lstStyle/>
          <a:p>
            <a:endParaRPr lang="en-US"/>
          </a:p>
        </p:txBody>
      </p:sp>
      <p:sp>
        <p:nvSpPr>
          <p:cNvPr id="35843" name="Slide Number Placeholder 7"/>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39DDA16C-30D3-4718-8B6B-4EAEDE643262}" type="slidenum">
              <a:rPr lang="en-US" altLang="en-US" sz="1200">
                <a:solidFill>
                  <a:schemeClr val="bg1"/>
                </a:solidFill>
                <a:latin typeface="Calibri" panose="020F0502020204030204" pitchFamily="34" charset="0"/>
              </a:rPr>
              <a:pPr/>
              <a:t>33</a:t>
            </a:fld>
            <a:endParaRPr lang="en-US" altLang="en-US" sz="1200">
              <a:solidFill>
                <a:schemeClr val="bg1"/>
              </a:solidFill>
              <a:latin typeface="Calibri" panose="020F0502020204030204" pitchFamily="34" charset="0"/>
            </a:endParaRPr>
          </a:p>
        </p:txBody>
      </p:sp>
      <p:sp>
        <p:nvSpPr>
          <p:cNvPr id="35844" name="Footer Placeholder 8"/>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7" name="Rectangle 3"/>
          <p:cNvSpPr>
            <a:spLocks noChangeArrowheads="1"/>
          </p:cNvSpPr>
          <p:nvPr/>
        </p:nvSpPr>
        <p:spPr bwMode="auto">
          <a:xfrm>
            <a:off x="1752600" y="758826"/>
            <a:ext cx="8763000" cy="5794375"/>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1800" dirty="0">
                <a:latin typeface="Calibri" pitchFamily="34" charset="0"/>
              </a:rPr>
              <a:t>The following code demonstrates the use of the </a:t>
            </a:r>
            <a:r>
              <a:rPr lang="en-US" sz="1800" dirty="0">
                <a:cs typeface="Courier New" pitchFamily="49" charset="0"/>
              </a:rPr>
              <a:t>try-catch-finally</a:t>
            </a:r>
            <a:r>
              <a:rPr lang="en-US" sz="1800" dirty="0">
                <a:latin typeface="Calibri" pitchFamily="34" charset="0"/>
              </a:rPr>
              <a:t> construct:</a:t>
            </a: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r>
              <a:rPr lang="en-US" sz="1800" dirty="0">
                <a:latin typeface="Calibri" pitchFamily="34" charset="0"/>
              </a:rPr>
              <a:t>In the code:</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The </a:t>
            </a:r>
            <a:r>
              <a:rPr lang="en-US" dirty="0">
                <a:cs typeface="Courier New" pitchFamily="49" charset="0"/>
              </a:rPr>
              <a:t>Main()</a:t>
            </a:r>
            <a:r>
              <a:rPr lang="en-US" dirty="0">
                <a:latin typeface="Calibri" panose="020F0502020204030204" pitchFamily="34" charset="0"/>
                <a:cs typeface="Courier New" pitchFamily="49" charset="0"/>
              </a:rPr>
              <a:t> </a:t>
            </a:r>
            <a:r>
              <a:rPr lang="en-US" dirty="0">
                <a:latin typeface="Calibri" pitchFamily="34" charset="0"/>
              </a:rPr>
              <a:t>method of the class </a:t>
            </a:r>
            <a:r>
              <a:rPr lang="en-US" dirty="0" err="1">
                <a:cs typeface="Courier New" pitchFamily="49" charset="0"/>
              </a:rPr>
              <a:t>DivisionError</a:t>
            </a:r>
            <a:r>
              <a:rPr lang="en-US" dirty="0">
                <a:latin typeface="Calibri" pitchFamily="34" charset="0"/>
              </a:rPr>
              <a:t> declares and initializes two variables. </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An attempt is made to divide one of the variables by zero and an exception is raised. </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This exception is caught using the </a:t>
            </a:r>
            <a:r>
              <a:rPr lang="en-US" dirty="0">
                <a:cs typeface="Courier New" pitchFamily="49" charset="0"/>
              </a:rPr>
              <a:t>try-catch-finally</a:t>
            </a:r>
            <a:r>
              <a:rPr lang="en-US" dirty="0">
                <a:latin typeface="Calibri" panose="020F0502020204030204" pitchFamily="34" charset="0"/>
                <a:cs typeface="Courier New" pitchFamily="49" charset="0"/>
              </a:rPr>
              <a:t> </a:t>
            </a:r>
            <a:r>
              <a:rPr lang="en-US" dirty="0">
                <a:latin typeface="Calibri" pitchFamily="34" charset="0"/>
              </a:rPr>
              <a:t>construct. </a:t>
            </a:r>
          </a:p>
          <a:p>
            <a:pPr marL="742950" lvl="1" indent="-285750">
              <a:lnSpc>
                <a:spcPct val="90000"/>
              </a:lnSpc>
              <a:spcBef>
                <a:spcPct val="20000"/>
              </a:spcBef>
              <a:buClr>
                <a:srgbClr val="006666"/>
              </a:buClr>
              <a:buSzPct val="50000"/>
              <a:buFont typeface="Wingdings 2" pitchFamily="18" charset="2"/>
              <a:buChar char="²"/>
              <a:defRPr/>
            </a:pPr>
            <a:r>
              <a:rPr lang="en-US" dirty="0">
                <a:latin typeface="Calibri" pitchFamily="34" charset="0"/>
              </a:rPr>
              <a:t>The </a:t>
            </a:r>
            <a:r>
              <a:rPr lang="en-US" dirty="0">
                <a:cs typeface="Courier New" pitchFamily="49" charset="0"/>
              </a:rPr>
              <a:t>finally</a:t>
            </a:r>
            <a:r>
              <a:rPr lang="en-US" dirty="0">
                <a:latin typeface="Calibri" pitchFamily="34" charset="0"/>
              </a:rPr>
              <a:t> block is executed at the end even though an exception is thrown by the </a:t>
            </a:r>
            <a:r>
              <a:rPr lang="en-US" dirty="0">
                <a:cs typeface="Courier New" pitchFamily="49" charset="0"/>
              </a:rPr>
              <a:t>try</a:t>
            </a:r>
            <a:r>
              <a:rPr lang="en-US" dirty="0">
                <a:latin typeface="Calibri" pitchFamily="34" charset="0"/>
              </a:rPr>
              <a:t> block.</a:t>
            </a: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algn="just">
              <a:lnSpc>
                <a:spcPct val="70000"/>
              </a:lnSpc>
              <a:spcBef>
                <a:spcPts val="1700"/>
              </a:spcBef>
              <a:defRPr/>
            </a:pPr>
            <a:r>
              <a:rPr lang="en-US" dirty="0">
                <a:latin typeface="Courier New"/>
                <a:ea typeface="Calibri"/>
              </a:rPr>
              <a:t>Exception caught: </a:t>
            </a:r>
            <a:r>
              <a:rPr lang="en-US" dirty="0" err="1">
                <a:latin typeface="Courier New"/>
                <a:ea typeface="Calibri"/>
              </a:rPr>
              <a:t>System.DivideByZeroException</a:t>
            </a:r>
            <a:r>
              <a:rPr lang="en-US" dirty="0">
                <a:latin typeface="Courier New"/>
                <a:ea typeface="Calibri"/>
              </a:rPr>
              <a:t>: Attempted to divide by zero. </a:t>
            </a:r>
            <a:endParaRPr lang="en-US" dirty="0">
              <a:ea typeface="Calibri"/>
            </a:endParaRPr>
          </a:p>
          <a:p>
            <a:pPr algn="just">
              <a:lnSpc>
                <a:spcPct val="70000"/>
              </a:lnSpc>
              <a:spcBef>
                <a:spcPts val="200"/>
              </a:spcBef>
              <a:defRPr/>
            </a:pPr>
            <a:r>
              <a:rPr lang="en-US" dirty="0">
                <a:latin typeface="Courier New"/>
                <a:ea typeface="Calibri"/>
              </a:rPr>
              <a:t>at </a:t>
            </a:r>
            <a:r>
              <a:rPr lang="en-US" dirty="0" err="1">
                <a:latin typeface="Courier New"/>
                <a:ea typeface="Calibri"/>
              </a:rPr>
              <a:t>DivisionError.Main</a:t>
            </a:r>
            <a:r>
              <a:rPr lang="en-US" dirty="0">
                <a:latin typeface="Courier New"/>
                <a:ea typeface="Calibri"/>
              </a:rPr>
              <a:t>(String[] </a:t>
            </a:r>
            <a:r>
              <a:rPr lang="en-US" dirty="0" err="1">
                <a:latin typeface="Courier New"/>
                <a:ea typeface="Calibri"/>
              </a:rPr>
              <a:t>args</a:t>
            </a:r>
            <a:r>
              <a:rPr lang="en-US" dirty="0">
                <a:latin typeface="Courier New"/>
                <a:ea typeface="Calibri"/>
              </a:rPr>
              <a:t>)</a:t>
            </a:r>
            <a:endParaRPr lang="en-US" dirty="0">
              <a:ea typeface="Calibri"/>
            </a:endParaRPr>
          </a:p>
          <a:p>
            <a:pPr algn="just">
              <a:lnSpc>
                <a:spcPct val="70000"/>
              </a:lnSpc>
              <a:spcBef>
                <a:spcPts val="1700"/>
              </a:spcBef>
              <a:defRPr/>
            </a:pPr>
            <a:r>
              <a:rPr lang="en-US" dirty="0">
                <a:latin typeface="Courier New"/>
                <a:ea typeface="Calibri"/>
              </a:rPr>
              <a:t>This finally block will always be executed</a:t>
            </a:r>
            <a:endParaRPr lang="en-US" dirty="0">
              <a:ea typeface="Calibri"/>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p:txBody>
      </p:sp>
      <p:sp>
        <p:nvSpPr>
          <p:cNvPr id="10" name="Text Box 6"/>
          <p:cNvSpPr txBox="1">
            <a:spLocks noChangeArrowheads="1"/>
          </p:cNvSpPr>
          <p:nvPr/>
        </p:nvSpPr>
        <p:spPr bwMode="auto">
          <a:xfrm>
            <a:off x="3581400" y="1143000"/>
            <a:ext cx="5638800" cy="2667000"/>
          </a:xfrm>
          <a:prstGeom prst="rect">
            <a:avLst/>
          </a:prstGeom>
          <a:solidFill>
            <a:srgbClr val="FFEDA3">
              <a:alpha val="39999"/>
            </a:srgbClr>
          </a:solidFill>
          <a:ln w="12700" algn="ctr">
            <a:solidFill>
              <a:schemeClr val="tx1"/>
            </a:solidFill>
            <a:miter lim="800000"/>
            <a:headEnd/>
            <a:tailEnd/>
          </a:ln>
        </p:spPr>
        <p:txBody>
          <a:bodyPr/>
          <a:lstStyle/>
          <a:p>
            <a:pPr>
              <a:lnSpc>
                <a:spcPct val="70000"/>
              </a:lnSpc>
              <a:spcBef>
                <a:spcPts val="200"/>
              </a:spcBef>
              <a:defRPr/>
            </a:pPr>
            <a:r>
              <a:rPr lang="en-US" sz="800" dirty="0">
                <a:latin typeface="Courier New"/>
                <a:ea typeface="Calibri"/>
              </a:rPr>
              <a:t>using System;</a:t>
            </a:r>
            <a:endParaRPr lang="en-US" sz="900" dirty="0">
              <a:ea typeface="Calibri"/>
            </a:endParaRPr>
          </a:p>
          <a:p>
            <a:pPr>
              <a:lnSpc>
                <a:spcPct val="70000"/>
              </a:lnSpc>
              <a:spcBef>
                <a:spcPts val="200"/>
              </a:spcBef>
              <a:defRPr/>
            </a:pPr>
            <a:r>
              <a:rPr lang="en-US" sz="800" dirty="0">
                <a:latin typeface="Courier New"/>
                <a:ea typeface="Calibri"/>
              </a:rPr>
              <a:t>class </a:t>
            </a:r>
            <a:r>
              <a:rPr lang="en-US" sz="800" dirty="0" err="1">
                <a:latin typeface="Courier New"/>
                <a:ea typeface="Calibri"/>
              </a:rPr>
              <a:t>DivisionError</a:t>
            </a:r>
            <a:endParaRPr lang="en-US" sz="900" dirty="0">
              <a:ea typeface="Calibri"/>
            </a:endParaRPr>
          </a:p>
          <a:p>
            <a:pPr>
              <a:lnSpc>
                <a:spcPct val="70000"/>
              </a:lnSpc>
              <a:spcBef>
                <a:spcPts val="200"/>
              </a:spcBef>
              <a:defRPr/>
            </a:pPr>
            <a:r>
              <a:rPr lang="en-US" sz="800" dirty="0">
                <a:latin typeface="Courier New"/>
                <a:ea typeface="Calibri"/>
              </a:rPr>
              <a:t>{ </a:t>
            </a:r>
            <a:endParaRPr lang="en-US" sz="900" dirty="0">
              <a:ea typeface="Calibri"/>
            </a:endParaRPr>
          </a:p>
          <a:p>
            <a:pPr indent="342900">
              <a:lnSpc>
                <a:spcPct val="70000"/>
              </a:lnSpc>
              <a:spcBef>
                <a:spcPts val="200"/>
              </a:spcBef>
              <a:defRPr/>
            </a:pPr>
            <a:r>
              <a:rPr lang="en-US" sz="800" dirty="0">
                <a:latin typeface="Courier New"/>
                <a:ea typeface="Calibri"/>
              </a:rPr>
              <a:t>static void Main(string[] </a:t>
            </a:r>
            <a:r>
              <a:rPr lang="en-US" sz="800" dirty="0" err="1">
                <a:latin typeface="Courier New"/>
                <a:ea typeface="Calibri"/>
              </a:rPr>
              <a:t>args</a:t>
            </a:r>
            <a:r>
              <a:rPr lang="en-US" sz="800" dirty="0">
                <a:latin typeface="Courier New"/>
                <a:ea typeface="Calibri"/>
              </a:rPr>
              <a:t>) </a:t>
            </a:r>
            <a:endParaRPr lang="en-US" sz="900" dirty="0">
              <a:ea typeface="Calibri"/>
            </a:endParaRPr>
          </a:p>
          <a:p>
            <a:pPr indent="342900">
              <a:lnSpc>
                <a:spcPct val="70000"/>
              </a:lnSpc>
              <a:spcBef>
                <a:spcPts val="200"/>
              </a:spcBef>
              <a:defRPr/>
            </a:pPr>
            <a:r>
              <a:rPr lang="en-US" sz="800" dirty="0">
                <a:latin typeface="Courier New"/>
                <a:ea typeface="Calibri"/>
              </a:rPr>
              <a:t>{ </a:t>
            </a:r>
            <a:endParaRPr lang="en-US" sz="900" dirty="0">
              <a:ea typeface="Calibri"/>
            </a:endParaRPr>
          </a:p>
          <a:p>
            <a:pPr indent="342900">
              <a:lnSpc>
                <a:spcPct val="70000"/>
              </a:lnSpc>
              <a:spcBef>
                <a:spcPts val="200"/>
              </a:spcBef>
              <a:defRPr/>
            </a:pPr>
            <a:r>
              <a:rPr lang="en-US" sz="800" dirty="0" err="1">
                <a:latin typeface="Courier New"/>
                <a:ea typeface="Calibri"/>
              </a:rPr>
              <a:t>int</a:t>
            </a:r>
            <a:r>
              <a:rPr lang="en-US" sz="800" dirty="0">
                <a:latin typeface="Courier New"/>
                <a:ea typeface="Calibri"/>
              </a:rPr>
              <a:t> </a:t>
            </a:r>
            <a:r>
              <a:rPr lang="en-US" sz="800" dirty="0" err="1">
                <a:latin typeface="Courier New"/>
                <a:ea typeface="Calibri"/>
              </a:rPr>
              <a:t>numOne</a:t>
            </a:r>
            <a:r>
              <a:rPr lang="en-US" sz="800" dirty="0">
                <a:latin typeface="Courier New"/>
                <a:ea typeface="Calibri"/>
              </a:rPr>
              <a:t> = 133; </a:t>
            </a:r>
            <a:endParaRPr lang="en-US" sz="900" dirty="0">
              <a:ea typeface="Calibri"/>
            </a:endParaRPr>
          </a:p>
          <a:p>
            <a:pPr indent="342900">
              <a:lnSpc>
                <a:spcPct val="70000"/>
              </a:lnSpc>
              <a:spcBef>
                <a:spcPts val="200"/>
              </a:spcBef>
              <a:defRPr/>
            </a:pPr>
            <a:r>
              <a:rPr lang="en-US" sz="800" dirty="0" err="1">
                <a:latin typeface="Courier New"/>
                <a:ea typeface="Calibri"/>
              </a:rPr>
              <a:t>int</a:t>
            </a:r>
            <a:r>
              <a:rPr lang="en-US" sz="800" dirty="0">
                <a:latin typeface="Courier New"/>
                <a:ea typeface="Calibri"/>
              </a:rPr>
              <a:t> </a:t>
            </a:r>
            <a:r>
              <a:rPr lang="en-US" sz="800" dirty="0" err="1">
                <a:latin typeface="Courier New"/>
                <a:ea typeface="Calibri"/>
              </a:rPr>
              <a:t>numTwo</a:t>
            </a:r>
            <a:r>
              <a:rPr lang="en-US" sz="800" dirty="0">
                <a:latin typeface="Courier New"/>
                <a:ea typeface="Calibri"/>
              </a:rPr>
              <a:t> = 0; </a:t>
            </a:r>
            <a:endParaRPr lang="en-US" sz="900" dirty="0">
              <a:ea typeface="Calibri"/>
            </a:endParaRPr>
          </a:p>
          <a:p>
            <a:pPr indent="342900">
              <a:lnSpc>
                <a:spcPct val="70000"/>
              </a:lnSpc>
              <a:spcBef>
                <a:spcPts val="200"/>
              </a:spcBef>
              <a:defRPr/>
            </a:pPr>
            <a:r>
              <a:rPr lang="en-US" sz="800" dirty="0" err="1">
                <a:latin typeface="Courier New"/>
                <a:ea typeface="Calibri"/>
              </a:rPr>
              <a:t>int</a:t>
            </a:r>
            <a:r>
              <a:rPr lang="en-US" sz="800" dirty="0">
                <a:latin typeface="Courier New"/>
                <a:ea typeface="Calibri"/>
              </a:rPr>
              <a:t> result; </a:t>
            </a:r>
            <a:endParaRPr lang="en-US" sz="900" dirty="0">
              <a:ea typeface="Calibri"/>
            </a:endParaRPr>
          </a:p>
          <a:p>
            <a:pPr indent="342900">
              <a:lnSpc>
                <a:spcPct val="70000"/>
              </a:lnSpc>
              <a:spcBef>
                <a:spcPts val="200"/>
              </a:spcBef>
              <a:defRPr/>
            </a:pPr>
            <a:r>
              <a:rPr lang="en-US" sz="800" dirty="0">
                <a:latin typeface="Courier New"/>
                <a:ea typeface="Calibri"/>
              </a:rPr>
              <a:t>try </a:t>
            </a:r>
            <a:endParaRPr lang="en-US" sz="900" dirty="0">
              <a:ea typeface="Calibri"/>
            </a:endParaRPr>
          </a:p>
          <a:p>
            <a:pPr indent="342900">
              <a:lnSpc>
                <a:spcPct val="70000"/>
              </a:lnSpc>
              <a:spcBef>
                <a:spcPts val="200"/>
              </a:spcBef>
              <a:defRPr/>
            </a:pPr>
            <a:r>
              <a:rPr lang="en-US" sz="800" dirty="0">
                <a:latin typeface="Courier New"/>
                <a:ea typeface="Calibri"/>
              </a:rPr>
              <a:t>{ </a:t>
            </a:r>
            <a:endParaRPr lang="en-US" sz="900" dirty="0">
              <a:ea typeface="Calibri"/>
            </a:endParaRPr>
          </a:p>
          <a:p>
            <a:pPr indent="742950">
              <a:lnSpc>
                <a:spcPct val="70000"/>
              </a:lnSpc>
              <a:spcBef>
                <a:spcPts val="200"/>
              </a:spcBef>
              <a:defRPr/>
            </a:pPr>
            <a:r>
              <a:rPr lang="en-US" sz="800" dirty="0">
                <a:latin typeface="Courier New"/>
                <a:ea typeface="Calibri"/>
              </a:rPr>
              <a:t>result = </a:t>
            </a:r>
            <a:r>
              <a:rPr lang="en-US" sz="800" dirty="0" err="1">
                <a:latin typeface="Courier New"/>
                <a:ea typeface="Calibri"/>
              </a:rPr>
              <a:t>numOne</a:t>
            </a:r>
            <a:r>
              <a:rPr lang="en-US" sz="800" dirty="0">
                <a:latin typeface="Courier New"/>
                <a:ea typeface="Calibri"/>
              </a:rPr>
              <a:t> / </a:t>
            </a:r>
            <a:r>
              <a:rPr lang="en-US" sz="800" dirty="0" err="1">
                <a:latin typeface="Courier New"/>
                <a:ea typeface="Calibri"/>
              </a:rPr>
              <a:t>numTwo</a:t>
            </a:r>
            <a:r>
              <a:rPr lang="en-US" sz="800" dirty="0">
                <a:latin typeface="Courier New"/>
                <a:ea typeface="Calibri"/>
              </a:rPr>
              <a:t>; </a:t>
            </a:r>
            <a:endParaRPr lang="en-US" sz="900" dirty="0">
              <a:ea typeface="Calibri"/>
            </a:endParaRPr>
          </a:p>
          <a:p>
            <a:pPr indent="342900">
              <a:lnSpc>
                <a:spcPct val="70000"/>
              </a:lnSpc>
              <a:spcBef>
                <a:spcPts val="200"/>
              </a:spcBef>
              <a:defRPr/>
            </a:pPr>
            <a:r>
              <a:rPr lang="en-US" sz="800" dirty="0">
                <a:latin typeface="Courier New"/>
                <a:ea typeface="Calibri"/>
              </a:rPr>
              <a:t>} </a:t>
            </a:r>
            <a:endParaRPr lang="en-US" sz="900" dirty="0">
              <a:ea typeface="Calibri"/>
            </a:endParaRPr>
          </a:p>
          <a:p>
            <a:pPr indent="342900">
              <a:lnSpc>
                <a:spcPct val="70000"/>
              </a:lnSpc>
              <a:spcBef>
                <a:spcPts val="200"/>
              </a:spcBef>
              <a:defRPr/>
            </a:pPr>
            <a:r>
              <a:rPr lang="en-US" sz="800" dirty="0">
                <a:latin typeface="Courier New"/>
                <a:ea typeface="Calibri"/>
              </a:rPr>
              <a:t>catch (</a:t>
            </a:r>
            <a:r>
              <a:rPr lang="en-US" sz="800" dirty="0" err="1">
                <a:latin typeface="Courier New"/>
                <a:ea typeface="Calibri"/>
              </a:rPr>
              <a:t>DivideByZeroException</a:t>
            </a:r>
            <a:r>
              <a:rPr lang="en-US" sz="800" dirty="0">
                <a:latin typeface="Courier New"/>
                <a:ea typeface="Calibri"/>
              </a:rPr>
              <a:t> </a:t>
            </a:r>
            <a:r>
              <a:rPr lang="en-US" sz="800" dirty="0" err="1">
                <a:latin typeface="Courier New"/>
                <a:ea typeface="Calibri"/>
              </a:rPr>
              <a:t>objDivide</a:t>
            </a:r>
            <a:r>
              <a:rPr lang="en-US" sz="800" dirty="0">
                <a:latin typeface="Courier New"/>
                <a:ea typeface="Calibri"/>
              </a:rPr>
              <a:t>) </a:t>
            </a:r>
            <a:endParaRPr lang="en-US" sz="900" dirty="0">
              <a:ea typeface="Calibri"/>
            </a:endParaRPr>
          </a:p>
          <a:p>
            <a:pPr indent="342900">
              <a:lnSpc>
                <a:spcPct val="70000"/>
              </a:lnSpc>
              <a:spcBef>
                <a:spcPts val="200"/>
              </a:spcBef>
              <a:defRPr/>
            </a:pPr>
            <a:r>
              <a:rPr lang="en-US" sz="800" dirty="0">
                <a:latin typeface="Courier New"/>
                <a:ea typeface="Calibri"/>
              </a:rPr>
              <a:t>{ </a:t>
            </a:r>
            <a:endParaRPr lang="en-US" sz="900" dirty="0">
              <a:ea typeface="Calibri"/>
            </a:endParaRPr>
          </a:p>
          <a:p>
            <a:pPr indent="628650">
              <a:lnSpc>
                <a:spcPct val="70000"/>
              </a:lnSpc>
              <a:spcBef>
                <a:spcPts val="200"/>
              </a:spcBef>
              <a:defRPr/>
            </a:pPr>
            <a:r>
              <a:rPr lang="en-US" sz="800" dirty="0" err="1">
                <a:latin typeface="Courier New"/>
                <a:ea typeface="Calibri"/>
              </a:rPr>
              <a:t>Console.WriteLine</a:t>
            </a:r>
            <a:r>
              <a:rPr lang="en-US" sz="800" dirty="0">
                <a:latin typeface="Courier New"/>
                <a:ea typeface="Calibri"/>
              </a:rPr>
              <a:t>(“Exception caught: “ + </a:t>
            </a:r>
            <a:r>
              <a:rPr lang="en-US" sz="800" dirty="0" err="1">
                <a:latin typeface="Courier New"/>
                <a:ea typeface="Calibri"/>
              </a:rPr>
              <a:t>objDivide</a:t>
            </a:r>
            <a:r>
              <a:rPr lang="en-US" sz="800" dirty="0">
                <a:latin typeface="Courier New"/>
                <a:ea typeface="Calibri"/>
              </a:rPr>
              <a:t>); </a:t>
            </a:r>
            <a:endParaRPr lang="en-US" sz="900" dirty="0">
              <a:ea typeface="Calibri"/>
            </a:endParaRPr>
          </a:p>
          <a:p>
            <a:pPr indent="342900">
              <a:lnSpc>
                <a:spcPct val="70000"/>
              </a:lnSpc>
              <a:spcBef>
                <a:spcPts val="200"/>
              </a:spcBef>
              <a:defRPr/>
            </a:pPr>
            <a:r>
              <a:rPr lang="en-US" sz="800" dirty="0">
                <a:latin typeface="Courier New"/>
                <a:ea typeface="Calibri"/>
              </a:rPr>
              <a:t>} </a:t>
            </a:r>
            <a:endParaRPr lang="en-US" sz="900" dirty="0">
              <a:ea typeface="Calibri"/>
            </a:endParaRPr>
          </a:p>
          <a:p>
            <a:pPr indent="342900">
              <a:lnSpc>
                <a:spcPct val="70000"/>
              </a:lnSpc>
              <a:spcBef>
                <a:spcPts val="200"/>
              </a:spcBef>
              <a:defRPr/>
            </a:pPr>
            <a:r>
              <a:rPr lang="en-US" sz="800" dirty="0">
                <a:latin typeface="Courier New"/>
                <a:ea typeface="Calibri"/>
              </a:rPr>
              <a:t>finally </a:t>
            </a:r>
            <a:endParaRPr lang="en-US" sz="900" dirty="0">
              <a:ea typeface="Calibri"/>
            </a:endParaRPr>
          </a:p>
          <a:p>
            <a:pPr indent="342900">
              <a:lnSpc>
                <a:spcPct val="70000"/>
              </a:lnSpc>
              <a:spcBef>
                <a:spcPts val="200"/>
              </a:spcBef>
              <a:defRPr/>
            </a:pPr>
            <a:r>
              <a:rPr lang="en-US" sz="800" dirty="0">
                <a:latin typeface="Courier New"/>
                <a:ea typeface="Calibri"/>
              </a:rPr>
              <a:t>{ </a:t>
            </a:r>
            <a:endParaRPr lang="en-US" sz="900" dirty="0">
              <a:ea typeface="Calibri"/>
            </a:endParaRPr>
          </a:p>
          <a:p>
            <a:pPr indent="628650">
              <a:lnSpc>
                <a:spcPct val="70000"/>
              </a:lnSpc>
              <a:spcBef>
                <a:spcPts val="200"/>
              </a:spcBef>
              <a:defRPr/>
            </a:pPr>
            <a:r>
              <a:rPr lang="en-US" sz="800" dirty="0" err="1">
                <a:latin typeface="Courier New"/>
                <a:ea typeface="Calibri"/>
              </a:rPr>
              <a:t>Console.WriteLine</a:t>
            </a:r>
            <a:r>
              <a:rPr lang="en-US" sz="800" dirty="0">
                <a:latin typeface="Courier New"/>
                <a:ea typeface="Calibri"/>
              </a:rPr>
              <a:t>(“This finally block will always be </a:t>
            </a:r>
            <a:endParaRPr lang="en-US" sz="900" dirty="0">
              <a:ea typeface="Calibri"/>
            </a:endParaRPr>
          </a:p>
          <a:p>
            <a:pPr indent="628650">
              <a:lnSpc>
                <a:spcPct val="70000"/>
              </a:lnSpc>
              <a:spcBef>
                <a:spcPts val="200"/>
              </a:spcBef>
              <a:defRPr/>
            </a:pPr>
            <a:r>
              <a:rPr lang="en-US" sz="800" dirty="0">
                <a:latin typeface="Courier New"/>
                <a:ea typeface="Calibri"/>
              </a:rPr>
              <a:t>executed”); </a:t>
            </a:r>
            <a:endParaRPr lang="en-US" sz="900" dirty="0">
              <a:ea typeface="Calibri"/>
            </a:endParaRPr>
          </a:p>
          <a:p>
            <a:pPr indent="342900" algn="just">
              <a:lnSpc>
                <a:spcPct val="70000"/>
              </a:lnSpc>
              <a:spcBef>
                <a:spcPts val="200"/>
              </a:spcBef>
              <a:defRPr/>
            </a:pPr>
            <a:r>
              <a:rPr lang="en-US" sz="800" dirty="0">
                <a:latin typeface="Courier New"/>
                <a:ea typeface="Calibri"/>
              </a:rPr>
              <a:t>} </a:t>
            </a:r>
            <a:endParaRPr lang="en-US" sz="900" dirty="0">
              <a:ea typeface="Calibri"/>
            </a:endParaRPr>
          </a:p>
          <a:p>
            <a:pPr indent="342900" algn="just">
              <a:lnSpc>
                <a:spcPct val="70000"/>
              </a:lnSpc>
              <a:spcBef>
                <a:spcPts val="200"/>
              </a:spcBef>
              <a:defRPr/>
            </a:pPr>
            <a:r>
              <a:rPr lang="en-US" sz="800" dirty="0">
                <a:latin typeface="Courier New"/>
                <a:ea typeface="Calibri"/>
              </a:rPr>
              <a:t>}</a:t>
            </a:r>
            <a:endParaRPr lang="en-US" sz="900" dirty="0">
              <a:ea typeface="Calibri"/>
            </a:endParaRPr>
          </a:p>
          <a:p>
            <a:pPr eaLnBrk="1" hangingPunct="1">
              <a:lnSpc>
                <a:spcPct val="70000"/>
              </a:lnSpc>
              <a:spcBef>
                <a:spcPct val="50000"/>
              </a:spcBef>
              <a:defRPr/>
            </a:pPr>
            <a:r>
              <a:rPr lang="en-US" sz="800" dirty="0">
                <a:latin typeface="Courier New"/>
                <a:ea typeface="Calibri"/>
              </a:rPr>
              <a:t>}</a:t>
            </a:r>
            <a:endParaRPr lang="en-US" sz="800" dirty="0"/>
          </a:p>
        </p:txBody>
      </p:sp>
      <p:sp>
        <p:nvSpPr>
          <p:cNvPr id="35847" name="Text Box 4"/>
          <p:cNvSpPr txBox="1">
            <a:spLocks noChangeArrowheads="1"/>
          </p:cNvSpPr>
          <p:nvPr/>
        </p:nvSpPr>
        <p:spPr bwMode="auto">
          <a:xfrm>
            <a:off x="1828800" y="1524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
        <p:nvSpPr>
          <p:cNvPr id="35848" name="Text Box 4"/>
          <p:cNvSpPr txBox="1">
            <a:spLocks noChangeArrowheads="1"/>
          </p:cNvSpPr>
          <p:nvPr/>
        </p:nvSpPr>
        <p:spPr bwMode="auto">
          <a:xfrm>
            <a:off x="1828800" y="50292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4833072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ltLang="en-US" smtClean="0">
                <a:latin typeface="Calibri" panose="020F0502020204030204" pitchFamily="34" charset="0"/>
              </a:rPr>
              <a:t>Performance 1-7</a:t>
            </a:r>
          </a:p>
        </p:txBody>
      </p:sp>
      <p:sp>
        <p:nvSpPr>
          <p:cNvPr id="2" name="Text Placeholder 1"/>
          <p:cNvSpPr>
            <a:spLocks noGrp="1"/>
          </p:cNvSpPr>
          <p:nvPr>
            <p:ph type="body" idx="1"/>
          </p:nvPr>
        </p:nvSpPr>
        <p:spPr/>
        <p:txBody>
          <a:bodyPr/>
          <a:lstStyle/>
          <a:p>
            <a:endParaRPr lang="en-US"/>
          </a:p>
        </p:txBody>
      </p:sp>
      <p:sp>
        <p:nvSpPr>
          <p:cNvPr id="36867"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1E473A09-30DC-4114-8ED7-BAACF44ADE73}" type="slidenum">
              <a:rPr lang="en-US" altLang="en-US" sz="1200">
                <a:solidFill>
                  <a:schemeClr val="bg1"/>
                </a:solidFill>
                <a:latin typeface="Calibri" panose="020F0502020204030204" pitchFamily="34" charset="0"/>
              </a:rPr>
              <a:pPr/>
              <a:t>34</a:t>
            </a:fld>
            <a:endParaRPr lang="en-US" altLang="en-US" sz="1200">
              <a:solidFill>
                <a:schemeClr val="bg1"/>
              </a:solidFill>
              <a:latin typeface="Calibri" panose="020F0502020204030204" pitchFamily="34" charset="0"/>
            </a:endParaRPr>
          </a:p>
        </p:txBody>
      </p:sp>
      <p:sp>
        <p:nvSpPr>
          <p:cNvPr id="36868"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36869" name="Rectangle 3"/>
          <p:cNvSpPr>
            <a:spLocks noChangeArrowheads="1"/>
          </p:cNvSpPr>
          <p:nvPr/>
        </p:nvSpPr>
        <p:spPr bwMode="auto">
          <a:xfrm>
            <a:off x="1752600" y="758826"/>
            <a:ext cx="81534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Exceptions hinder the performance of a program.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There are two design patterns that help in minimizing the hindrance caused due to exceptions. These are:</a:t>
            </a:r>
          </a:p>
          <a:p>
            <a:pPr lvl="1">
              <a:lnSpc>
                <a:spcPct val="90000"/>
              </a:lnSpc>
              <a:spcBef>
                <a:spcPct val="20000"/>
              </a:spcBef>
              <a:buClr>
                <a:srgbClr val="006666"/>
              </a:buClr>
              <a:buSzPct val="50000"/>
              <a:buFont typeface="Wingdings 2" panose="05020102010507070707" pitchFamily="18" charset="2"/>
              <a:buChar char="²"/>
            </a:pPr>
            <a:r>
              <a:rPr lang="en-US" altLang="en-US" sz="2000" b="1">
                <a:latin typeface="Calibri" panose="020F0502020204030204" pitchFamily="34" charset="0"/>
              </a:rPr>
              <a:t>Tester-Doer Pattern</a:t>
            </a:r>
            <a:r>
              <a:rPr lang="en-US" altLang="en-US" sz="2000">
                <a:latin typeface="Calibri" panose="020F0502020204030204" pitchFamily="34" charset="0"/>
              </a:rPr>
              <a:t>: </a:t>
            </a:r>
          </a:p>
          <a:p>
            <a:pPr lvl="3">
              <a:lnSpc>
                <a:spcPct val="90000"/>
              </a:lnSpc>
              <a:spcBef>
                <a:spcPct val="20000"/>
              </a:spcBef>
              <a:buClr>
                <a:srgbClr val="004E4C"/>
              </a:buClr>
              <a:buSzPct val="50000"/>
              <a:buFont typeface="Arial" panose="020B0604020202020204" pitchFamily="34" charset="0"/>
              <a:buChar char="–"/>
            </a:pPr>
            <a:r>
              <a:rPr lang="en-US" altLang="en-US" sz="1800">
                <a:latin typeface="Calibri" panose="020F0502020204030204" pitchFamily="34" charset="0"/>
              </a:rPr>
              <a:t>A call that might throw exceptions is divided into two parts, tester and doer, using the tester-doer pattern. </a:t>
            </a:r>
          </a:p>
          <a:p>
            <a:pPr lvl="3">
              <a:lnSpc>
                <a:spcPct val="90000"/>
              </a:lnSpc>
              <a:spcBef>
                <a:spcPct val="20000"/>
              </a:spcBef>
              <a:buClr>
                <a:srgbClr val="004E4C"/>
              </a:buClr>
              <a:buSzPct val="50000"/>
              <a:buFont typeface="Arial" panose="020B0604020202020204" pitchFamily="34" charset="0"/>
              <a:buChar char="–"/>
            </a:pPr>
            <a:r>
              <a:rPr lang="en-US" altLang="en-US" sz="1800">
                <a:latin typeface="Calibri" panose="020F0502020204030204" pitchFamily="34" charset="0"/>
              </a:rPr>
              <a:t>The tester part will perform a test on the condition that might cause the doer part to throw an exception. </a:t>
            </a:r>
          </a:p>
          <a:p>
            <a:pPr lvl="3">
              <a:lnSpc>
                <a:spcPct val="90000"/>
              </a:lnSpc>
              <a:spcBef>
                <a:spcPct val="20000"/>
              </a:spcBef>
              <a:buClr>
                <a:srgbClr val="004E4C"/>
              </a:buClr>
              <a:buSzPct val="50000"/>
              <a:buFont typeface="Arial" panose="020B0604020202020204" pitchFamily="34" charset="0"/>
              <a:buChar char="–"/>
            </a:pPr>
            <a:r>
              <a:rPr lang="en-US" altLang="en-US" sz="1800">
                <a:latin typeface="Calibri" panose="020F0502020204030204" pitchFamily="34" charset="0"/>
              </a:rPr>
              <a:t>This test is then placed just before the code that throws an exception.</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pic>
        <p:nvPicPr>
          <p:cNvPr id="368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850" y="3927475"/>
            <a:ext cx="2571750"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03865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en-US" smtClean="0">
                <a:latin typeface="Calibri" panose="020F0502020204030204" pitchFamily="34" charset="0"/>
              </a:rPr>
              <a:t>Performance 2-7</a:t>
            </a:r>
          </a:p>
        </p:txBody>
      </p:sp>
      <p:sp>
        <p:nvSpPr>
          <p:cNvPr id="2" name="Text Placeholder 1"/>
          <p:cNvSpPr>
            <a:spLocks noGrp="1"/>
          </p:cNvSpPr>
          <p:nvPr>
            <p:ph type="body" idx="1"/>
          </p:nvPr>
        </p:nvSpPr>
        <p:spPr/>
        <p:txBody>
          <a:bodyPr/>
          <a:lstStyle/>
          <a:p>
            <a:endParaRPr lang="en-US"/>
          </a:p>
        </p:txBody>
      </p:sp>
      <p:sp>
        <p:nvSpPr>
          <p:cNvPr id="37891" name="Slide Number Placeholder 6"/>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A708916-BE18-4759-808F-B3D4C111DD46}" type="slidenum">
              <a:rPr lang="en-US" altLang="en-US" sz="1200">
                <a:solidFill>
                  <a:schemeClr val="bg1"/>
                </a:solidFill>
                <a:latin typeface="Calibri" panose="020F0502020204030204" pitchFamily="34" charset="0"/>
              </a:rPr>
              <a:pPr/>
              <a:t>35</a:t>
            </a:fld>
            <a:endParaRPr lang="en-US" altLang="en-US" sz="1200">
              <a:solidFill>
                <a:schemeClr val="bg1"/>
              </a:solidFill>
              <a:latin typeface="Calibri" panose="020F0502020204030204" pitchFamily="34" charset="0"/>
            </a:endParaRPr>
          </a:p>
        </p:txBody>
      </p:sp>
      <p:sp>
        <p:nvSpPr>
          <p:cNvPr id="37892"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37893" name="Rectangle 3"/>
          <p:cNvSpPr>
            <a:spLocks noChangeArrowheads="1"/>
          </p:cNvSpPr>
          <p:nvPr/>
        </p:nvSpPr>
        <p:spPr bwMode="auto">
          <a:xfrm>
            <a:off x="1752600" y="758826"/>
            <a:ext cx="81534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following code demonstrates the use of the tester-doer pattern:</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6" name="Text Box 6"/>
          <p:cNvSpPr txBox="1">
            <a:spLocks noChangeArrowheads="1"/>
          </p:cNvSpPr>
          <p:nvPr/>
        </p:nvSpPr>
        <p:spPr bwMode="auto">
          <a:xfrm>
            <a:off x="3733800" y="1373188"/>
            <a:ext cx="6629400" cy="4875212"/>
          </a:xfrm>
          <a:prstGeom prst="rect">
            <a:avLst/>
          </a:prstGeom>
          <a:solidFill>
            <a:srgbClr val="FFEDA3">
              <a:alpha val="39999"/>
            </a:srgbClr>
          </a:solidFill>
          <a:ln w="12700" algn="ctr">
            <a:solidFill>
              <a:schemeClr val="tx1"/>
            </a:solidFill>
            <a:miter lim="800000"/>
            <a:headEnd/>
            <a:tailEnd/>
          </a:ln>
        </p:spPr>
        <p:txBody>
          <a:bodyPr/>
          <a:lstStyle/>
          <a:p>
            <a:pPr marL="57150">
              <a:lnSpc>
                <a:spcPts val="1105"/>
              </a:lnSpc>
              <a:spcBef>
                <a:spcPts val="200"/>
              </a:spcBef>
              <a:defRPr/>
            </a:pPr>
            <a:r>
              <a:rPr lang="en-US" sz="1000" dirty="0">
                <a:latin typeface="Courier New"/>
                <a:ea typeface="Calibri"/>
                <a:cs typeface="Times New Roman"/>
              </a:rPr>
              <a:t>using System;</a:t>
            </a:r>
            <a:endParaRPr lang="en-US" sz="1000" dirty="0">
              <a:latin typeface="Calibri"/>
              <a:ea typeface="Calibri"/>
              <a:cs typeface="Times New Roman"/>
            </a:endParaRPr>
          </a:p>
          <a:p>
            <a:pPr marL="57150">
              <a:lnSpc>
                <a:spcPts val="1105"/>
              </a:lnSpc>
              <a:spcBef>
                <a:spcPts val="200"/>
              </a:spcBef>
              <a:defRPr/>
            </a:pPr>
            <a:r>
              <a:rPr lang="en-US" sz="1000" dirty="0">
                <a:latin typeface="Courier New"/>
                <a:ea typeface="Calibri"/>
                <a:cs typeface="Times New Roman"/>
              </a:rPr>
              <a:t>class </a:t>
            </a:r>
            <a:r>
              <a:rPr lang="en-US" sz="1000" dirty="0" err="1">
                <a:latin typeface="Courier New"/>
                <a:ea typeface="Calibri"/>
                <a:cs typeface="Times New Roman"/>
              </a:rPr>
              <a:t>NumberDoer</a:t>
            </a:r>
            <a:endParaRPr lang="en-US" sz="1000" dirty="0">
              <a:latin typeface="Calibri"/>
              <a:ea typeface="Calibri"/>
              <a:cs typeface="Times New Roman"/>
            </a:endParaRPr>
          </a:p>
          <a:p>
            <a:pPr marL="5715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342900">
              <a:lnSpc>
                <a:spcPts val="1105"/>
              </a:lnSpc>
              <a:spcBef>
                <a:spcPts val="200"/>
              </a:spcBef>
              <a:defRPr/>
            </a:pPr>
            <a:r>
              <a:rPr lang="en-US" sz="1000" dirty="0">
                <a:latin typeface="Courier New"/>
                <a:ea typeface="Calibri"/>
                <a:cs typeface="Times New Roman"/>
              </a:rPr>
              <a:t>public void Process(</a:t>
            </a:r>
            <a:r>
              <a:rPr lang="en-US" sz="1000" dirty="0" err="1">
                <a:latin typeface="Courier New"/>
                <a:ea typeface="Calibri"/>
                <a:cs typeface="Times New Roman"/>
              </a:rPr>
              <a:t>int</a:t>
            </a:r>
            <a:r>
              <a:rPr lang="en-US" sz="1000" dirty="0">
                <a:latin typeface="Courier New"/>
                <a:ea typeface="Calibri"/>
                <a:cs typeface="Times New Roman"/>
              </a:rPr>
              <a:t> </a:t>
            </a:r>
            <a:r>
              <a:rPr lang="en-US" sz="1000" dirty="0" err="1">
                <a:latin typeface="Courier New"/>
                <a:ea typeface="Calibri"/>
                <a:cs typeface="Times New Roman"/>
              </a:rPr>
              <a:t>numOne</a:t>
            </a:r>
            <a:r>
              <a:rPr lang="en-US" sz="1000" dirty="0">
                <a:latin typeface="Courier New"/>
                <a:ea typeface="Calibri"/>
                <a:cs typeface="Times New Roman"/>
              </a:rPr>
              <a:t>, </a:t>
            </a:r>
            <a:r>
              <a:rPr lang="en-US" sz="1000" dirty="0" err="1">
                <a:latin typeface="Courier New"/>
                <a:ea typeface="Calibri"/>
                <a:cs typeface="Times New Roman"/>
              </a:rPr>
              <a:t>int</a:t>
            </a:r>
            <a:r>
              <a:rPr lang="en-US" sz="1000" dirty="0">
                <a:latin typeface="Courier New"/>
                <a:ea typeface="Calibri"/>
                <a:cs typeface="Times New Roman"/>
              </a:rPr>
              <a:t> </a:t>
            </a:r>
            <a:r>
              <a:rPr lang="en-US" sz="1000" dirty="0" err="1">
                <a:latin typeface="Courier New"/>
                <a:ea typeface="Calibri"/>
                <a:cs typeface="Times New Roman"/>
              </a:rPr>
              <a:t>numTwo</a:t>
            </a:r>
            <a:r>
              <a:rPr lang="en-US" sz="1000" dirty="0">
                <a:latin typeface="Courier New"/>
                <a:ea typeface="Calibri"/>
                <a:cs typeface="Times New Roman"/>
              </a:rPr>
              <a:t>) </a:t>
            </a:r>
            <a:endParaRPr lang="en-US" sz="1000" dirty="0">
              <a:latin typeface="Calibri"/>
              <a:ea typeface="Calibri"/>
              <a:cs typeface="Times New Roman"/>
            </a:endParaRPr>
          </a:p>
          <a:p>
            <a:pPr marL="228600" indent="34290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342900">
              <a:lnSpc>
                <a:spcPts val="1105"/>
              </a:lnSpc>
              <a:spcBef>
                <a:spcPts val="200"/>
              </a:spcBef>
              <a:defRPr/>
            </a:pPr>
            <a:r>
              <a:rPr lang="en-US" sz="1000" dirty="0">
                <a:latin typeface="Courier New"/>
                <a:ea typeface="Calibri"/>
                <a:cs typeface="Times New Roman"/>
              </a:rPr>
              <a:t>try </a:t>
            </a:r>
            <a:endParaRPr lang="en-US" sz="1000" dirty="0">
              <a:latin typeface="Calibri"/>
              <a:ea typeface="Calibri"/>
              <a:cs typeface="Times New Roman"/>
            </a:endParaRPr>
          </a:p>
          <a:p>
            <a:pPr marL="228600" indent="34290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857250">
              <a:lnSpc>
                <a:spcPts val="1105"/>
              </a:lnSpc>
              <a:spcBef>
                <a:spcPts val="200"/>
              </a:spcBef>
              <a:defRPr/>
            </a:pPr>
            <a:r>
              <a:rPr lang="en-US" sz="1000" dirty="0">
                <a:latin typeface="Courier New"/>
                <a:ea typeface="Calibri"/>
                <a:cs typeface="Times New Roman"/>
              </a:rPr>
              <a:t>if (</a:t>
            </a:r>
            <a:r>
              <a:rPr lang="en-US" sz="1000" dirty="0" err="1">
                <a:latin typeface="Courier New"/>
                <a:ea typeface="Calibri"/>
                <a:cs typeface="Times New Roman"/>
              </a:rPr>
              <a:t>numTwo</a:t>
            </a:r>
            <a:r>
              <a:rPr lang="en-US" sz="1000" dirty="0">
                <a:latin typeface="Courier New"/>
                <a:ea typeface="Calibri"/>
                <a:cs typeface="Times New Roman"/>
              </a:rPr>
              <a:t> == 0) </a:t>
            </a:r>
            <a:endParaRPr lang="en-US" sz="1000" dirty="0">
              <a:latin typeface="Calibri"/>
              <a:ea typeface="Calibri"/>
              <a:cs typeface="Times New Roman"/>
            </a:endParaRPr>
          </a:p>
          <a:p>
            <a:pPr marL="228600" indent="85725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1143000">
              <a:lnSpc>
                <a:spcPts val="1105"/>
              </a:lnSpc>
              <a:spcBef>
                <a:spcPts val="200"/>
              </a:spcBef>
              <a:defRPr/>
            </a:pPr>
            <a:r>
              <a:rPr lang="en-US" sz="1000" dirty="0">
                <a:latin typeface="Courier New"/>
                <a:ea typeface="Calibri"/>
                <a:cs typeface="Times New Roman"/>
              </a:rPr>
              <a:t>throw new </a:t>
            </a:r>
            <a:r>
              <a:rPr lang="en-US" sz="1000" dirty="0" err="1">
                <a:latin typeface="Courier New"/>
                <a:ea typeface="Calibri"/>
                <a:cs typeface="Times New Roman"/>
              </a:rPr>
              <a:t>DivideByZeroException</a:t>
            </a:r>
            <a:r>
              <a:rPr lang="en-US" sz="1000" dirty="0">
                <a:latin typeface="Courier New"/>
                <a:ea typeface="Calibri"/>
                <a:cs typeface="Times New Roman"/>
              </a:rPr>
              <a:t>("Value of divisor is zero"); </a:t>
            </a:r>
            <a:endParaRPr lang="en-US" sz="1000" dirty="0">
              <a:latin typeface="Calibri"/>
              <a:ea typeface="Calibri"/>
              <a:cs typeface="Times New Roman"/>
            </a:endParaRPr>
          </a:p>
          <a:p>
            <a:pPr marL="228600" indent="91440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857250">
              <a:lnSpc>
                <a:spcPts val="1105"/>
              </a:lnSpc>
              <a:spcBef>
                <a:spcPts val="200"/>
              </a:spcBef>
              <a:defRPr/>
            </a:pPr>
            <a:r>
              <a:rPr lang="en-US" sz="1000" dirty="0">
                <a:latin typeface="Courier New"/>
                <a:ea typeface="Calibri"/>
                <a:cs typeface="Times New Roman"/>
              </a:rPr>
              <a:t>else </a:t>
            </a:r>
            <a:endParaRPr lang="en-US" sz="1000" dirty="0">
              <a:latin typeface="Calibri"/>
              <a:ea typeface="Calibri"/>
              <a:cs typeface="Times New Roman"/>
            </a:endParaRPr>
          </a:p>
          <a:p>
            <a:pPr marL="228600" indent="85725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1143000">
              <a:lnSpc>
                <a:spcPts val="1105"/>
              </a:lnSpc>
              <a:spcBef>
                <a:spcPts val="200"/>
              </a:spcBef>
              <a:defRPr/>
            </a:pPr>
            <a:r>
              <a:rPr lang="en-US" sz="1000" dirty="0" err="1">
                <a:latin typeface="Courier New"/>
                <a:ea typeface="Calibri"/>
                <a:cs typeface="Times New Roman"/>
              </a:rPr>
              <a:t>Console.WriteLine</a:t>
            </a:r>
            <a:r>
              <a:rPr lang="en-US" sz="1000" dirty="0">
                <a:latin typeface="Courier New"/>
                <a:ea typeface="Calibri"/>
                <a:cs typeface="Times New Roman"/>
              </a:rPr>
              <a:t> ("Quotient: " + (</a:t>
            </a:r>
            <a:r>
              <a:rPr lang="en-US" sz="1000" dirty="0" err="1">
                <a:latin typeface="Courier New"/>
                <a:ea typeface="Calibri"/>
                <a:cs typeface="Times New Roman"/>
              </a:rPr>
              <a:t>numOne</a:t>
            </a:r>
            <a:r>
              <a:rPr lang="en-US" sz="1000" dirty="0">
                <a:latin typeface="Courier New"/>
                <a:ea typeface="Calibri"/>
                <a:cs typeface="Times New Roman"/>
              </a:rPr>
              <a:t> / </a:t>
            </a:r>
            <a:r>
              <a:rPr lang="en-US" sz="1000" dirty="0" err="1">
                <a:latin typeface="Courier New"/>
                <a:ea typeface="Calibri"/>
                <a:cs typeface="Times New Roman"/>
              </a:rPr>
              <a:t>numTwo</a:t>
            </a:r>
            <a:r>
              <a:rPr lang="en-US" sz="1000" dirty="0">
                <a:latin typeface="Courier New"/>
                <a:ea typeface="Calibri"/>
                <a:cs typeface="Times New Roman"/>
              </a:rPr>
              <a:t>)); </a:t>
            </a:r>
            <a:endParaRPr lang="en-US" sz="1000" dirty="0">
              <a:latin typeface="Calibri"/>
              <a:ea typeface="Calibri"/>
              <a:cs typeface="Times New Roman"/>
            </a:endParaRPr>
          </a:p>
          <a:p>
            <a:pPr marL="228600" indent="1143000">
              <a:lnSpc>
                <a:spcPts val="1105"/>
              </a:lnSpc>
              <a:spcBef>
                <a:spcPts val="200"/>
              </a:spcBef>
              <a:defRPr/>
            </a:pPr>
            <a:r>
              <a:rPr lang="en-US" sz="1000" dirty="0" err="1">
                <a:latin typeface="Courier New"/>
                <a:ea typeface="Calibri"/>
                <a:cs typeface="Times New Roman"/>
              </a:rPr>
              <a:t>Console.WriteLine</a:t>
            </a:r>
            <a:r>
              <a:rPr lang="en-US" sz="1000" dirty="0">
                <a:latin typeface="Courier New"/>
                <a:ea typeface="Calibri"/>
                <a:cs typeface="Times New Roman"/>
              </a:rPr>
              <a:t> ("Remainder: " + (</a:t>
            </a:r>
            <a:r>
              <a:rPr lang="en-US" sz="1000" dirty="0" err="1">
                <a:latin typeface="Courier New"/>
                <a:ea typeface="Calibri"/>
                <a:cs typeface="Times New Roman"/>
              </a:rPr>
              <a:t>numOne</a:t>
            </a:r>
            <a:r>
              <a:rPr lang="en-US" sz="1000" dirty="0">
                <a:latin typeface="Courier New"/>
                <a:ea typeface="Calibri"/>
                <a:cs typeface="Times New Roman"/>
              </a:rPr>
              <a:t> % </a:t>
            </a:r>
            <a:r>
              <a:rPr lang="en-US" sz="1000" dirty="0" err="1">
                <a:latin typeface="Courier New"/>
                <a:ea typeface="Calibri"/>
                <a:cs typeface="Times New Roman"/>
              </a:rPr>
              <a:t>numTwo</a:t>
            </a:r>
            <a:r>
              <a:rPr lang="en-US" sz="1000" dirty="0">
                <a:latin typeface="Courier New"/>
                <a:ea typeface="Calibri"/>
                <a:cs typeface="Times New Roman"/>
              </a:rPr>
              <a:t>)); </a:t>
            </a:r>
            <a:endParaRPr lang="en-US" sz="1000" dirty="0">
              <a:latin typeface="Calibri"/>
              <a:ea typeface="Calibri"/>
              <a:cs typeface="Times New Roman"/>
            </a:endParaRPr>
          </a:p>
          <a:p>
            <a:pPr marL="228600" indent="85725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51435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514350">
              <a:lnSpc>
                <a:spcPts val="1105"/>
              </a:lnSpc>
              <a:spcBef>
                <a:spcPts val="200"/>
              </a:spcBef>
              <a:defRPr/>
            </a:pPr>
            <a:r>
              <a:rPr lang="en-US" sz="1000" dirty="0">
                <a:latin typeface="Courier New"/>
                <a:ea typeface="Calibri"/>
                <a:cs typeface="Times New Roman"/>
              </a:rPr>
              <a:t>catch (</a:t>
            </a:r>
            <a:r>
              <a:rPr lang="en-US" sz="1000" dirty="0" err="1">
                <a:latin typeface="Courier New"/>
                <a:ea typeface="Calibri"/>
                <a:cs typeface="Times New Roman"/>
              </a:rPr>
              <a:t>DivideByZeroException</a:t>
            </a:r>
            <a:r>
              <a:rPr lang="en-US" sz="1000" dirty="0">
                <a:latin typeface="Courier New"/>
                <a:ea typeface="Calibri"/>
                <a:cs typeface="Times New Roman"/>
              </a:rPr>
              <a:t> </a:t>
            </a:r>
            <a:r>
              <a:rPr lang="en-US" sz="1000" dirty="0" err="1">
                <a:latin typeface="Courier New"/>
                <a:ea typeface="Calibri"/>
                <a:cs typeface="Times New Roman"/>
              </a:rPr>
              <a:t>objDivide</a:t>
            </a:r>
            <a:r>
              <a:rPr lang="en-US" sz="1000" dirty="0">
                <a:latin typeface="Courier New"/>
                <a:ea typeface="Calibri"/>
                <a:cs typeface="Times New Roman"/>
              </a:rPr>
              <a:t>) </a:t>
            </a:r>
            <a:endParaRPr lang="en-US" sz="1000" dirty="0">
              <a:latin typeface="Calibri"/>
              <a:ea typeface="Calibri"/>
              <a:cs typeface="Times New Roman"/>
            </a:endParaRPr>
          </a:p>
          <a:p>
            <a:pPr marL="228600" indent="51435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857250">
              <a:lnSpc>
                <a:spcPts val="1105"/>
              </a:lnSpc>
              <a:spcBef>
                <a:spcPts val="200"/>
              </a:spcBef>
              <a:defRPr/>
            </a:pPr>
            <a:r>
              <a:rPr lang="en-US" sz="1000" dirty="0" err="1">
                <a:latin typeface="Courier New"/>
                <a:ea typeface="Calibri"/>
                <a:cs typeface="Times New Roman"/>
              </a:rPr>
              <a:t>Console.WriteLine</a:t>
            </a:r>
            <a:r>
              <a:rPr lang="en-US" sz="1000" dirty="0">
                <a:latin typeface="Courier New"/>
                <a:ea typeface="Calibri"/>
                <a:cs typeface="Times New Roman"/>
              </a:rPr>
              <a:t>("Error: " + </a:t>
            </a:r>
            <a:r>
              <a:rPr lang="en-US" sz="1000" dirty="0" err="1">
                <a:latin typeface="Courier New"/>
                <a:ea typeface="Calibri"/>
                <a:cs typeface="Times New Roman"/>
              </a:rPr>
              <a:t>objDivide</a:t>
            </a:r>
            <a:r>
              <a:rPr lang="en-US" sz="1000" dirty="0">
                <a:latin typeface="Courier New"/>
                <a:ea typeface="Calibri"/>
                <a:cs typeface="Times New Roman"/>
              </a:rPr>
              <a:t>); </a:t>
            </a:r>
            <a:endParaRPr lang="en-US" sz="1000" dirty="0">
              <a:latin typeface="Calibri"/>
              <a:ea typeface="Calibri"/>
              <a:cs typeface="Times New Roman"/>
            </a:endParaRPr>
          </a:p>
          <a:p>
            <a:pPr marL="228600" indent="51435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34290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57150">
              <a:lnSpc>
                <a:spcPts val="1105"/>
              </a:lnSpc>
              <a:spcBef>
                <a:spcPts val="200"/>
              </a:spcBef>
              <a:defRPr/>
            </a:pPr>
            <a:r>
              <a:rPr lang="en-US" sz="1000" dirty="0">
                <a:latin typeface="Courier New"/>
                <a:ea typeface="Calibri"/>
                <a:cs typeface="Times New Roman"/>
              </a:rPr>
              <a:t>}</a:t>
            </a:r>
            <a:endParaRPr lang="en-US" sz="1000" dirty="0">
              <a:latin typeface="Calibri"/>
              <a:ea typeface="Calibri"/>
              <a:cs typeface="Times New Roman"/>
            </a:endParaRPr>
          </a:p>
          <a:p>
            <a:pPr marL="57150">
              <a:lnSpc>
                <a:spcPts val="1105"/>
              </a:lnSpc>
              <a:spcBef>
                <a:spcPts val="200"/>
              </a:spcBef>
              <a:defRPr/>
            </a:pPr>
            <a:r>
              <a:rPr lang="en-US" sz="1000" dirty="0">
                <a:latin typeface="Courier New"/>
                <a:ea typeface="Calibri"/>
                <a:cs typeface="Times New Roman"/>
              </a:rPr>
              <a:t>class </a:t>
            </a:r>
            <a:r>
              <a:rPr lang="en-US" sz="1000" dirty="0" err="1">
                <a:latin typeface="Courier New"/>
                <a:ea typeface="Calibri"/>
                <a:cs typeface="Times New Roman"/>
              </a:rPr>
              <a:t>NumberTester</a:t>
            </a:r>
            <a:endParaRPr lang="en-US" sz="1000" dirty="0">
              <a:latin typeface="Calibri"/>
              <a:ea typeface="Calibri"/>
              <a:cs typeface="Times New Roman"/>
            </a:endParaRPr>
          </a:p>
          <a:p>
            <a:pPr marL="57150">
              <a:lnSpc>
                <a:spcPts val="1105"/>
              </a:lnSpc>
              <a:spcBef>
                <a:spcPts val="200"/>
              </a:spcBef>
              <a:defRPr/>
            </a:pPr>
            <a:r>
              <a:rPr lang="en-US" sz="1000" dirty="0">
                <a:latin typeface="Courier New"/>
                <a:ea typeface="Calibri"/>
                <a:cs typeface="Times New Roman"/>
              </a:rPr>
              <a:t>{ </a:t>
            </a:r>
          </a:p>
          <a:p>
            <a:pPr marL="228600" indent="114300">
              <a:lnSpc>
                <a:spcPts val="1105"/>
              </a:lnSpc>
              <a:spcBef>
                <a:spcPts val="200"/>
              </a:spcBef>
              <a:defRPr/>
            </a:pPr>
            <a:r>
              <a:rPr lang="en-US" sz="1000" dirty="0" err="1">
                <a:latin typeface="Courier New"/>
                <a:ea typeface="Calibri"/>
                <a:cs typeface="Times New Roman"/>
              </a:rPr>
              <a:t>NumberDoer</a:t>
            </a:r>
            <a:r>
              <a:rPr lang="en-US" sz="1000" dirty="0">
                <a:latin typeface="Courier New"/>
                <a:ea typeface="Calibri"/>
                <a:cs typeface="Times New Roman"/>
              </a:rPr>
              <a:t> </a:t>
            </a:r>
            <a:r>
              <a:rPr lang="en-US" sz="1000" dirty="0" err="1">
                <a:latin typeface="Courier New"/>
                <a:ea typeface="Calibri"/>
                <a:cs typeface="Times New Roman"/>
              </a:rPr>
              <a:t>objDoer</a:t>
            </a:r>
            <a:r>
              <a:rPr lang="en-US" sz="1000" dirty="0">
                <a:latin typeface="Courier New"/>
                <a:ea typeface="Calibri"/>
                <a:cs typeface="Times New Roman"/>
              </a:rPr>
              <a:t> = new </a:t>
            </a:r>
            <a:r>
              <a:rPr lang="en-US" sz="1000" dirty="0" err="1">
                <a:latin typeface="Courier New"/>
                <a:ea typeface="Calibri"/>
                <a:cs typeface="Times New Roman"/>
              </a:rPr>
              <a:t>NumberDoer</a:t>
            </a:r>
            <a:r>
              <a:rPr lang="en-US" sz="1000" dirty="0">
                <a:latin typeface="Courier New"/>
                <a:ea typeface="Calibri"/>
                <a:cs typeface="Times New Roman"/>
              </a:rPr>
              <a:t>(); </a:t>
            </a:r>
            <a:endParaRPr lang="en-US" sz="1000" dirty="0">
              <a:latin typeface="Calibri"/>
              <a:ea typeface="Calibri"/>
              <a:cs typeface="Times New Roman"/>
            </a:endParaRPr>
          </a:p>
          <a:p>
            <a:pPr marL="228600" indent="114300">
              <a:lnSpc>
                <a:spcPts val="1105"/>
              </a:lnSpc>
              <a:spcBef>
                <a:spcPts val="200"/>
              </a:spcBef>
              <a:defRPr/>
            </a:pPr>
            <a:r>
              <a:rPr lang="en-US" sz="1000" dirty="0" err="1">
                <a:latin typeface="Courier New"/>
                <a:ea typeface="Calibri"/>
                <a:cs typeface="Times New Roman"/>
              </a:rPr>
              <a:t>NumberDoer</a:t>
            </a:r>
            <a:r>
              <a:rPr lang="en-US" sz="1000" dirty="0">
                <a:latin typeface="Courier New"/>
                <a:ea typeface="Calibri"/>
                <a:cs typeface="Times New Roman"/>
              </a:rPr>
              <a:t> </a:t>
            </a:r>
            <a:r>
              <a:rPr lang="en-US" sz="1000" dirty="0" err="1">
                <a:latin typeface="Courier New"/>
                <a:ea typeface="Calibri"/>
                <a:cs typeface="Times New Roman"/>
              </a:rPr>
              <a:t>objDoer</a:t>
            </a:r>
            <a:r>
              <a:rPr lang="en-US" sz="1000" dirty="0">
                <a:latin typeface="Courier New"/>
                <a:ea typeface="Calibri"/>
                <a:cs typeface="Times New Roman"/>
              </a:rPr>
              <a:t> = new </a:t>
            </a:r>
            <a:r>
              <a:rPr lang="en-US" sz="1000" dirty="0" err="1">
                <a:latin typeface="Courier New"/>
                <a:ea typeface="Calibri"/>
                <a:cs typeface="Times New Roman"/>
              </a:rPr>
              <a:t>NumberDoer</a:t>
            </a:r>
            <a:r>
              <a:rPr lang="en-US" sz="1000" dirty="0">
                <a:latin typeface="Courier New"/>
                <a:ea typeface="Calibri"/>
                <a:cs typeface="Times New Roman"/>
              </a:rPr>
              <a:t>(); </a:t>
            </a:r>
            <a:endParaRPr lang="en-US" sz="1000" dirty="0">
              <a:latin typeface="Calibri"/>
              <a:ea typeface="Calibri"/>
              <a:cs typeface="Times New Roman"/>
            </a:endParaRPr>
          </a:p>
          <a:p>
            <a:pPr marL="228600" indent="114300">
              <a:lnSpc>
                <a:spcPts val="1105"/>
              </a:lnSpc>
              <a:spcBef>
                <a:spcPts val="200"/>
              </a:spcBef>
              <a:defRPr/>
            </a:pPr>
            <a:r>
              <a:rPr lang="en-US" sz="1000" dirty="0">
                <a:latin typeface="Courier New"/>
                <a:ea typeface="Calibri"/>
                <a:cs typeface="Times New Roman"/>
              </a:rPr>
              <a:t>public void </a:t>
            </a:r>
            <a:r>
              <a:rPr lang="en-US" sz="1000" dirty="0" err="1">
                <a:latin typeface="Courier New"/>
                <a:ea typeface="Calibri"/>
                <a:cs typeface="Times New Roman"/>
              </a:rPr>
              <a:t>AcceptDetails</a:t>
            </a:r>
            <a:r>
              <a:rPr lang="en-US" sz="1000" dirty="0">
                <a:latin typeface="Courier New"/>
                <a:ea typeface="Calibri"/>
                <a:cs typeface="Times New Roman"/>
              </a:rPr>
              <a:t>() </a:t>
            </a:r>
            <a:endParaRPr lang="en-US" sz="1000" dirty="0">
              <a:latin typeface="Calibri"/>
              <a:ea typeface="Calibri"/>
              <a:cs typeface="Times New Roman"/>
            </a:endParaRPr>
          </a:p>
          <a:p>
            <a:pPr marL="228600" indent="114300">
              <a:lnSpc>
                <a:spcPts val="1105"/>
              </a:lnSpc>
              <a:spcBef>
                <a:spcPts val="200"/>
              </a:spcBef>
              <a:defRPr/>
            </a:pPr>
            <a:r>
              <a:rPr lang="en-US" sz="1000" dirty="0">
                <a:latin typeface="Courier New"/>
                <a:ea typeface="Calibri"/>
                <a:cs typeface="Times New Roman"/>
              </a:rPr>
              <a:t>{ </a:t>
            </a:r>
            <a:endParaRPr lang="en-US" sz="1000" dirty="0">
              <a:latin typeface="Calibri"/>
              <a:ea typeface="Calibri"/>
              <a:cs typeface="Times New Roman"/>
            </a:endParaRPr>
          </a:p>
          <a:p>
            <a:pPr marL="228600" indent="514350">
              <a:lnSpc>
                <a:spcPts val="1105"/>
              </a:lnSpc>
              <a:spcBef>
                <a:spcPts val="200"/>
              </a:spcBef>
              <a:defRPr/>
            </a:pPr>
            <a:endParaRPr lang="en-US" sz="1000" dirty="0">
              <a:latin typeface="Courier New"/>
              <a:ea typeface="Calibri"/>
              <a:cs typeface="Times New Roman"/>
            </a:endParaRPr>
          </a:p>
        </p:txBody>
      </p:sp>
      <p:sp>
        <p:nvSpPr>
          <p:cNvPr id="37895" name="Text Box 4"/>
          <p:cNvSpPr txBox="1">
            <a:spLocks noChangeArrowheads="1"/>
          </p:cNvSpPr>
          <p:nvPr/>
        </p:nvSpPr>
        <p:spPr bwMode="auto">
          <a:xfrm>
            <a:off x="1981200" y="15081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3614937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tLang="en-US" smtClean="0">
                <a:latin typeface="Calibri" panose="020F0502020204030204" pitchFamily="34" charset="0"/>
              </a:rPr>
              <a:t>Performance 3-7</a:t>
            </a:r>
          </a:p>
        </p:txBody>
      </p:sp>
      <p:sp>
        <p:nvSpPr>
          <p:cNvPr id="2" name="Text Placeholder 1"/>
          <p:cNvSpPr>
            <a:spLocks noGrp="1"/>
          </p:cNvSpPr>
          <p:nvPr>
            <p:ph type="body" idx="1"/>
          </p:nvPr>
        </p:nvSpPr>
        <p:spPr/>
        <p:txBody>
          <a:bodyPr/>
          <a:lstStyle/>
          <a:p>
            <a:endParaRPr lang="en-US"/>
          </a:p>
        </p:txBody>
      </p:sp>
      <p:sp>
        <p:nvSpPr>
          <p:cNvPr id="38915"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C621D5B-32E0-440C-B8C4-BA316D42D700}" type="slidenum">
              <a:rPr lang="en-US" altLang="en-US" sz="1200">
                <a:solidFill>
                  <a:schemeClr val="bg1"/>
                </a:solidFill>
                <a:latin typeface="Calibri" panose="020F0502020204030204" pitchFamily="34" charset="0"/>
              </a:rPr>
              <a:pPr/>
              <a:t>36</a:t>
            </a:fld>
            <a:endParaRPr lang="en-US" altLang="en-US" sz="1200">
              <a:solidFill>
                <a:schemeClr val="bg1"/>
              </a:solidFill>
              <a:latin typeface="Calibri" panose="020F0502020204030204" pitchFamily="34" charset="0"/>
            </a:endParaRPr>
          </a:p>
        </p:txBody>
      </p:sp>
      <p:sp>
        <p:nvSpPr>
          <p:cNvPr id="38916"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6" name="Text Box 6"/>
          <p:cNvSpPr txBox="1">
            <a:spLocks noChangeArrowheads="1"/>
          </p:cNvSpPr>
          <p:nvPr/>
        </p:nvSpPr>
        <p:spPr bwMode="auto">
          <a:xfrm>
            <a:off x="2362200" y="838200"/>
            <a:ext cx="7924800" cy="5562600"/>
          </a:xfrm>
          <a:prstGeom prst="rect">
            <a:avLst/>
          </a:prstGeom>
          <a:solidFill>
            <a:srgbClr val="FFEDA3">
              <a:alpha val="39999"/>
            </a:srgbClr>
          </a:solidFill>
          <a:ln w="12700" algn="ctr">
            <a:solidFill>
              <a:schemeClr val="tx1"/>
            </a:solidFill>
            <a:miter lim="800000"/>
            <a:headEnd/>
            <a:tailEnd/>
          </a:ln>
        </p:spPr>
        <p:txBody>
          <a:bodyPr/>
          <a:lstStyle/>
          <a:p>
            <a:pPr marL="228600" indent="914400">
              <a:lnSpc>
                <a:spcPts val="1105"/>
              </a:lnSpc>
              <a:spcBef>
                <a:spcPts val="200"/>
              </a:spcBef>
              <a:defRPr/>
            </a:pPr>
            <a:r>
              <a:rPr lang="en-US" sz="1200" dirty="0" err="1">
                <a:latin typeface="Courier New"/>
                <a:ea typeface="Calibri"/>
                <a:cs typeface="Times New Roman"/>
              </a:rPr>
              <a:t>int</a:t>
            </a:r>
            <a:r>
              <a:rPr lang="en-US" sz="1200" dirty="0">
                <a:latin typeface="Courier New"/>
                <a:ea typeface="Calibri"/>
                <a:cs typeface="Times New Roman"/>
              </a:rPr>
              <a:t> dividend = 0; </a:t>
            </a:r>
            <a:endParaRPr lang="en-US" sz="1200" dirty="0">
              <a:latin typeface="Calibri"/>
              <a:ea typeface="Calibri"/>
              <a:cs typeface="Times New Roman"/>
            </a:endParaRPr>
          </a:p>
          <a:p>
            <a:pPr marL="228600" indent="914400">
              <a:lnSpc>
                <a:spcPts val="1105"/>
              </a:lnSpc>
              <a:spcBef>
                <a:spcPts val="200"/>
              </a:spcBef>
              <a:defRPr/>
            </a:pPr>
            <a:r>
              <a:rPr lang="en-US" sz="1200" dirty="0" err="1">
                <a:latin typeface="Courier New"/>
                <a:ea typeface="Calibri"/>
                <a:cs typeface="Times New Roman"/>
              </a:rPr>
              <a:t>int</a:t>
            </a:r>
            <a:r>
              <a:rPr lang="en-US" sz="1200" dirty="0">
                <a:latin typeface="Courier New"/>
                <a:ea typeface="Calibri"/>
                <a:cs typeface="Times New Roman"/>
              </a:rPr>
              <a:t> divisor = 0; </a:t>
            </a:r>
            <a:endParaRPr lang="en-US" sz="1200" dirty="0">
              <a:latin typeface="Calibri"/>
              <a:ea typeface="Calibri"/>
              <a:cs typeface="Times New Roman"/>
            </a:endParaRPr>
          </a:p>
          <a:p>
            <a:pPr marL="228600" indent="9144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("Enter the value of dividend");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try {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dividend = Convert.ToInt32(</a:t>
            </a:r>
            <a:r>
              <a:rPr lang="en-US" sz="1200" dirty="0" err="1">
                <a:latin typeface="Courier New"/>
                <a:ea typeface="Calibri"/>
                <a:cs typeface="Times New Roman"/>
              </a:rPr>
              <a:t>Console.ReadLine</a:t>
            </a: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catch (</a:t>
            </a:r>
            <a:r>
              <a:rPr lang="en-US" sz="1200" dirty="0" err="1">
                <a:latin typeface="Courier New"/>
                <a:ea typeface="Calibri"/>
                <a:cs typeface="Times New Roman"/>
              </a:rPr>
              <a:t>FormatException</a:t>
            </a:r>
            <a:r>
              <a:rPr lang="en-US" sz="1200" dirty="0">
                <a:latin typeface="Courier New"/>
                <a:ea typeface="Calibri"/>
                <a:cs typeface="Times New Roman"/>
              </a:rPr>
              <a:t> </a:t>
            </a:r>
            <a:r>
              <a:rPr lang="en-US" sz="1200" dirty="0" err="1">
                <a:latin typeface="Courier New"/>
                <a:ea typeface="Calibri"/>
                <a:cs typeface="Times New Roman"/>
              </a:rPr>
              <a:t>objForm</a:t>
            </a:r>
            <a:r>
              <a:rPr lang="en-US" sz="1200" dirty="0">
                <a:latin typeface="Courier New"/>
                <a:ea typeface="Calibri"/>
                <a:cs typeface="Times New Roman"/>
              </a:rPr>
              <a:t>) { </a:t>
            </a:r>
            <a:endParaRPr lang="en-US" sz="1200" dirty="0">
              <a:latin typeface="Calibri"/>
              <a:ea typeface="Calibri"/>
              <a:cs typeface="Times New Roman"/>
            </a:endParaRPr>
          </a:p>
          <a:p>
            <a:pPr marL="228600" indent="9144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("Error: " + </a:t>
            </a:r>
            <a:r>
              <a:rPr lang="en-US" sz="1200" dirty="0" err="1">
                <a:latin typeface="Courier New"/>
                <a:ea typeface="Calibri"/>
                <a:cs typeface="Times New Roman"/>
              </a:rPr>
              <a:t>objForm</a:t>
            </a: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("Enter the value of divisor");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try {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divisor = Convert.ToInt32(</a:t>
            </a:r>
            <a:r>
              <a:rPr lang="en-US" sz="1200" dirty="0" err="1">
                <a:latin typeface="Courier New"/>
                <a:ea typeface="Calibri"/>
                <a:cs typeface="Times New Roman"/>
              </a:rPr>
              <a:t>Console.ReadLine</a:t>
            </a: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catch (</a:t>
            </a:r>
            <a:r>
              <a:rPr lang="en-US" sz="1200" dirty="0" err="1">
                <a:latin typeface="Courier New"/>
                <a:ea typeface="Calibri"/>
                <a:cs typeface="Times New Roman"/>
              </a:rPr>
              <a:t>FormatException</a:t>
            </a:r>
            <a:r>
              <a:rPr lang="en-US" sz="1200" dirty="0">
                <a:latin typeface="Courier New"/>
                <a:ea typeface="Calibri"/>
                <a:cs typeface="Times New Roman"/>
              </a:rPr>
              <a:t> </a:t>
            </a:r>
            <a:r>
              <a:rPr lang="en-US" sz="1200" dirty="0" err="1">
                <a:latin typeface="Courier New"/>
                <a:ea typeface="Calibri"/>
                <a:cs typeface="Times New Roman"/>
              </a:rPr>
              <a:t>objFormat</a:t>
            </a: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("Error: " + </a:t>
            </a:r>
            <a:r>
              <a:rPr lang="en-US" sz="1200" dirty="0" err="1">
                <a:latin typeface="Courier New"/>
                <a:ea typeface="Calibri"/>
                <a:cs typeface="Times New Roman"/>
              </a:rPr>
              <a:t>objFormat</a:t>
            </a: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if ((dividend &gt; 0) || (divisor &gt; 0))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err="1">
                <a:latin typeface="Courier New"/>
                <a:ea typeface="Calibri"/>
                <a:cs typeface="Times New Roman"/>
              </a:rPr>
              <a:t>objDoer.Process</a:t>
            </a:r>
            <a:r>
              <a:rPr lang="en-US" sz="1200" dirty="0">
                <a:latin typeface="Courier New"/>
                <a:ea typeface="Calibri"/>
                <a:cs typeface="Times New Roman"/>
              </a:rPr>
              <a:t>(dividend, divisor);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else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("Invalid input");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static void Main(string[] </a:t>
            </a:r>
            <a:r>
              <a:rPr lang="en-US" sz="1200" dirty="0" err="1">
                <a:latin typeface="Courier New"/>
                <a:ea typeface="Calibri"/>
                <a:cs typeface="Times New Roman"/>
              </a:rPr>
              <a:t>args</a:t>
            </a: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err="1">
                <a:latin typeface="Courier New"/>
                <a:ea typeface="Calibri"/>
                <a:cs typeface="Times New Roman"/>
              </a:rPr>
              <a:t>NumberTester</a:t>
            </a:r>
            <a:r>
              <a:rPr lang="en-US" sz="1200" dirty="0">
                <a:latin typeface="Courier New"/>
                <a:ea typeface="Calibri"/>
                <a:cs typeface="Times New Roman"/>
              </a:rPr>
              <a:t> </a:t>
            </a:r>
            <a:r>
              <a:rPr lang="en-US" sz="1200" dirty="0" err="1">
                <a:latin typeface="Courier New"/>
                <a:ea typeface="Calibri"/>
                <a:cs typeface="Times New Roman"/>
              </a:rPr>
              <a:t>objTester</a:t>
            </a:r>
            <a:r>
              <a:rPr lang="en-US" sz="1200" dirty="0">
                <a:latin typeface="Courier New"/>
                <a:ea typeface="Calibri"/>
                <a:cs typeface="Times New Roman"/>
              </a:rPr>
              <a:t> = new </a:t>
            </a:r>
            <a:r>
              <a:rPr lang="en-US" sz="1200" dirty="0" err="1">
                <a:latin typeface="Courier New"/>
                <a:ea typeface="Calibri"/>
                <a:cs typeface="Times New Roman"/>
              </a:rPr>
              <a:t>NumberTester</a:t>
            </a: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err="1">
                <a:latin typeface="Courier New"/>
                <a:ea typeface="Calibri"/>
                <a:cs typeface="Times New Roman"/>
              </a:rPr>
              <a:t>objTester.AcceptDetails</a:t>
            </a: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r>
              <a:rPr lang="en-US" sz="1200" dirty="0">
                <a:latin typeface="Courier New"/>
                <a:ea typeface="Calibri"/>
                <a:cs typeface="Times New Roman"/>
              </a:rPr>
              <a:t>}</a:t>
            </a:r>
            <a:endParaRPr lang="en-US" sz="1200" dirty="0">
              <a:latin typeface="Calibri"/>
              <a:ea typeface="Calibri"/>
              <a:cs typeface="Times New Roman"/>
            </a:endParaRPr>
          </a:p>
          <a:p>
            <a:pPr marL="228600">
              <a:lnSpc>
                <a:spcPct val="115000"/>
              </a:lnSpc>
              <a:spcAft>
                <a:spcPts val="1000"/>
              </a:spcAft>
              <a:defRPr/>
            </a:pPr>
            <a:r>
              <a:rPr lang="en-US" sz="1200" dirty="0">
                <a:latin typeface="Courier New"/>
                <a:ea typeface="Calibri"/>
                <a:cs typeface="Times New Roman"/>
              </a:rPr>
              <a:t>       }</a:t>
            </a:r>
            <a:endParaRPr lang="en-US" sz="1200" dirty="0">
              <a:latin typeface="Calibri"/>
              <a:ea typeface="Calibri"/>
              <a:cs typeface="Times New Roman"/>
            </a:endParaRPr>
          </a:p>
          <a:p>
            <a:pPr marL="228600" indent="914400">
              <a:lnSpc>
                <a:spcPts val="1105"/>
              </a:lnSpc>
              <a:spcBef>
                <a:spcPts val="200"/>
              </a:spcBef>
              <a:defRPr/>
            </a:pPr>
            <a:endParaRPr lang="en-US" sz="1050" dirty="0">
              <a:latin typeface="Calibri"/>
              <a:ea typeface="Calibri"/>
              <a:cs typeface="Times New Roman"/>
            </a:endParaRPr>
          </a:p>
        </p:txBody>
      </p:sp>
      <p:sp>
        <p:nvSpPr>
          <p:cNvPr id="38918" name="Rectangle 3"/>
          <p:cNvSpPr>
            <a:spLocks noChangeArrowheads="1"/>
          </p:cNvSpPr>
          <p:nvPr/>
        </p:nvSpPr>
        <p:spPr bwMode="auto">
          <a:xfrm>
            <a:off x="1752600" y="758826"/>
            <a:ext cx="81534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Tree>
    <p:extLst>
      <p:ext uri="{BB962C8B-B14F-4D97-AF65-F5344CB8AC3E}">
        <p14:creationId xmlns:p14="http://schemas.microsoft.com/office/powerpoint/2010/main" val="40271042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smtClean="0">
                <a:latin typeface="Calibri" panose="020F0502020204030204" pitchFamily="34" charset="0"/>
              </a:rPr>
              <a:t>Performance 4-7</a:t>
            </a:r>
          </a:p>
        </p:txBody>
      </p:sp>
      <p:sp>
        <p:nvSpPr>
          <p:cNvPr id="2" name="Text Placeholder 1"/>
          <p:cNvSpPr>
            <a:spLocks noGrp="1"/>
          </p:cNvSpPr>
          <p:nvPr>
            <p:ph type="body" idx="1"/>
          </p:nvPr>
        </p:nvSpPr>
        <p:spPr/>
        <p:txBody>
          <a:bodyPr/>
          <a:lstStyle/>
          <a:p>
            <a:endParaRPr lang="en-US"/>
          </a:p>
        </p:txBody>
      </p:sp>
      <p:sp>
        <p:nvSpPr>
          <p:cNvPr id="39939"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9209B637-3D4B-4EC5-957E-A9127E1D7240}" type="slidenum">
              <a:rPr lang="en-US" altLang="en-US" sz="1200">
                <a:solidFill>
                  <a:schemeClr val="bg1"/>
                </a:solidFill>
                <a:latin typeface="Calibri" panose="020F0502020204030204" pitchFamily="34" charset="0"/>
              </a:rPr>
              <a:pPr/>
              <a:t>37</a:t>
            </a:fld>
            <a:endParaRPr lang="en-US" altLang="en-US" sz="1200">
              <a:solidFill>
                <a:schemeClr val="bg1"/>
              </a:solidFill>
              <a:latin typeface="Calibri" panose="020F0502020204030204" pitchFamily="34" charset="0"/>
            </a:endParaRPr>
          </a:p>
        </p:txBody>
      </p:sp>
      <p:sp>
        <p:nvSpPr>
          <p:cNvPr id="39940"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 name="Rectangle 3"/>
          <p:cNvSpPr>
            <a:spLocks noChangeArrowheads="1"/>
          </p:cNvSpPr>
          <p:nvPr/>
        </p:nvSpPr>
        <p:spPr bwMode="auto">
          <a:xfrm>
            <a:off x="1752600" y="914400"/>
            <a:ext cx="8153400" cy="22860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In the code:</a:t>
            </a:r>
          </a:p>
          <a:p>
            <a:pPr marL="742950" lvl="1" indent="-285750">
              <a:lnSpc>
                <a:spcPct val="90000"/>
              </a:lnSpc>
              <a:spcBef>
                <a:spcPct val="20000"/>
              </a:spcBef>
              <a:buClr>
                <a:srgbClr val="006666"/>
              </a:buClr>
              <a:buSzPct val="50000"/>
              <a:buFont typeface="Wingdings 2" pitchFamily="18" charset="2"/>
              <a:buChar char="²"/>
              <a:defRPr/>
            </a:pPr>
            <a:r>
              <a:rPr lang="en-US" sz="1600" dirty="0">
                <a:latin typeface="Calibri" pitchFamily="34" charset="0"/>
              </a:rPr>
              <a:t>Two classes, </a:t>
            </a:r>
            <a:r>
              <a:rPr lang="en-US" sz="1600" b="1" dirty="0" err="1">
                <a:cs typeface="Courier New" pitchFamily="49" charset="0"/>
              </a:rPr>
              <a:t>NumberDoer</a:t>
            </a:r>
            <a:r>
              <a:rPr lang="en-US" sz="1600" dirty="0">
                <a:latin typeface="Calibri" pitchFamily="34" charset="0"/>
              </a:rPr>
              <a:t> and </a:t>
            </a:r>
            <a:r>
              <a:rPr lang="en-US" sz="1600" b="1" dirty="0" err="1">
                <a:cs typeface="Courier New" pitchFamily="49" charset="0"/>
              </a:rPr>
              <a:t>NumberTeste</a:t>
            </a:r>
            <a:r>
              <a:rPr lang="en-US" sz="1600" dirty="0" err="1">
                <a:latin typeface="Calibri" pitchFamily="34" charset="0"/>
              </a:rPr>
              <a:t>r</a:t>
            </a:r>
            <a:r>
              <a:rPr lang="en-US" sz="1600" dirty="0">
                <a:latin typeface="Calibri" pitchFamily="34" charset="0"/>
              </a:rPr>
              <a:t>, are defined. In the </a:t>
            </a:r>
            <a:r>
              <a:rPr lang="en-US" sz="1600" b="1" dirty="0" err="1">
                <a:cs typeface="Courier New" pitchFamily="49" charset="0"/>
              </a:rPr>
              <a:t>NumberTester </a:t>
            </a:r>
            <a:r>
              <a:rPr lang="en-US" sz="1600" dirty="0">
                <a:latin typeface="Calibri" pitchFamily="34" charset="0"/>
              </a:rPr>
              <a:t>class, if the value entered is not of </a:t>
            </a:r>
            <a:r>
              <a:rPr lang="en-US" sz="1600" dirty="0" err="1">
                <a:cs typeface="Courier New" pitchFamily="49" charset="0"/>
              </a:rPr>
              <a:t>int</a:t>
            </a:r>
            <a:r>
              <a:rPr lang="en-US" sz="1600" dirty="0">
                <a:latin typeface="Calibri" pitchFamily="34" charset="0"/>
              </a:rPr>
              <a:t> data type, an exception is thrown. </a:t>
            </a:r>
          </a:p>
          <a:p>
            <a:pPr marL="742950" lvl="1" indent="-285750">
              <a:lnSpc>
                <a:spcPct val="90000"/>
              </a:lnSpc>
              <a:spcBef>
                <a:spcPct val="20000"/>
              </a:spcBef>
              <a:buClr>
                <a:srgbClr val="006666"/>
              </a:buClr>
              <a:buSzPct val="50000"/>
              <a:buFont typeface="Wingdings 2" pitchFamily="18" charset="2"/>
              <a:buChar char="²"/>
              <a:defRPr/>
            </a:pPr>
            <a:r>
              <a:rPr lang="en-US" sz="1600" dirty="0">
                <a:latin typeface="Calibri" pitchFamily="34" charset="0"/>
              </a:rPr>
              <a:t>Next, a test is performed to check if either of the values of dividend and divisor is greater than 0. If the result is true, the values are passed to the </a:t>
            </a:r>
            <a:r>
              <a:rPr lang="en-US" sz="1600" b="1" dirty="0">
                <a:cs typeface="Courier New" pitchFamily="49" charset="0"/>
              </a:rPr>
              <a:t>Process()</a:t>
            </a:r>
            <a:r>
              <a:rPr lang="en-US" sz="1600" dirty="0">
                <a:latin typeface="Calibri" pitchFamily="34" charset="0"/>
              </a:rPr>
              <a:t> method of the </a:t>
            </a:r>
            <a:r>
              <a:rPr lang="en-US" sz="1600" b="1" dirty="0" err="1">
                <a:cs typeface="Courier New" pitchFamily="49" charset="0"/>
              </a:rPr>
              <a:t>NumberDoer</a:t>
            </a:r>
            <a:r>
              <a:rPr lang="en-US" sz="1600" dirty="0">
                <a:latin typeface="Calibri" pitchFamily="34" charset="0"/>
              </a:rPr>
              <a:t> class. In the </a:t>
            </a:r>
            <a:r>
              <a:rPr lang="en-US" sz="1600" b="1" dirty="0" err="1">
                <a:cs typeface="Courier New" pitchFamily="49" charset="0"/>
              </a:rPr>
              <a:t>NumberDoer</a:t>
            </a:r>
            <a:r>
              <a:rPr lang="en-US" sz="1600" dirty="0">
                <a:latin typeface="Calibri" pitchFamily="34" charset="0"/>
              </a:rPr>
              <a:t> class, another test is performed to check whether the value of the divisor is equal to 0.</a:t>
            </a:r>
          </a:p>
          <a:p>
            <a:pPr marL="742950" lvl="1" indent="-285750">
              <a:lnSpc>
                <a:spcPct val="90000"/>
              </a:lnSpc>
              <a:spcBef>
                <a:spcPct val="20000"/>
              </a:spcBef>
              <a:buClr>
                <a:srgbClr val="006666"/>
              </a:buClr>
              <a:buSzPct val="50000"/>
              <a:buFont typeface="Wingdings 2" pitchFamily="18" charset="2"/>
              <a:buChar char="²"/>
              <a:defRPr/>
            </a:pPr>
            <a:r>
              <a:rPr lang="en-US" sz="1600" dirty="0">
                <a:latin typeface="Calibri" pitchFamily="34" charset="0"/>
              </a:rPr>
              <a:t>If the condition is true, then the </a:t>
            </a:r>
            <a:r>
              <a:rPr lang="en-US" sz="1600" dirty="0" err="1">
                <a:cs typeface="Courier New" pitchFamily="49" charset="0"/>
              </a:rPr>
              <a:t>DivideByZero</a:t>
            </a:r>
            <a:r>
              <a:rPr lang="en-US" sz="1600" dirty="0">
                <a:latin typeface="Calibri" pitchFamily="34" charset="0"/>
              </a:rPr>
              <a:t> exception is thrown and caught by the </a:t>
            </a:r>
            <a:r>
              <a:rPr lang="en-US" sz="1600" dirty="0">
                <a:cs typeface="Courier New" pitchFamily="49" charset="0"/>
              </a:rPr>
              <a:t>catch</a:t>
            </a:r>
            <a:r>
              <a:rPr lang="en-US" sz="1600" dirty="0">
                <a:latin typeface="Calibri" pitchFamily="34" charset="0"/>
              </a:rPr>
              <a:t> block.</a:t>
            </a:r>
          </a:p>
          <a:p>
            <a:pPr marL="342900" lvl="1" indent="-342900">
              <a:lnSpc>
                <a:spcPct val="90000"/>
              </a:lnSpc>
              <a:spcBef>
                <a:spcPct val="20000"/>
              </a:spcBef>
              <a:buClr>
                <a:srgbClr val="004E4C"/>
              </a:buClr>
              <a:buSzPct val="50000"/>
              <a:buFont typeface="Wingdings" pitchFamily="2" charset="2"/>
              <a:buChar char="u"/>
              <a:defRPr/>
            </a:pPr>
            <a:r>
              <a:rPr lang="en-US" sz="2400" dirty="0">
                <a:latin typeface="Calibri" pitchFamily="34" charset="0"/>
              </a:rPr>
              <a:t>The following figure displays the use of tester-doer pattern:</a:t>
            </a: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p:txBody>
      </p:sp>
      <p:pic>
        <p:nvPicPr>
          <p:cNvPr id="399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962400"/>
            <a:ext cx="7696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3"/>
          <p:cNvSpPr>
            <a:spLocks noChangeArrowheads="1"/>
          </p:cNvSpPr>
          <p:nvPr/>
        </p:nvSpPr>
        <p:spPr bwMode="auto">
          <a:xfrm>
            <a:off x="1752600" y="758826"/>
            <a:ext cx="81534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Tree>
    <p:extLst>
      <p:ext uri="{BB962C8B-B14F-4D97-AF65-F5344CB8AC3E}">
        <p14:creationId xmlns:p14="http://schemas.microsoft.com/office/powerpoint/2010/main" val="24157239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smtClean="0">
                <a:latin typeface="Calibri" panose="020F0502020204030204" pitchFamily="34" charset="0"/>
              </a:rPr>
              <a:t>Performance 5-7</a:t>
            </a:r>
          </a:p>
        </p:txBody>
      </p:sp>
      <p:sp>
        <p:nvSpPr>
          <p:cNvPr id="2" name="Text Placeholder 1"/>
          <p:cNvSpPr>
            <a:spLocks noGrp="1"/>
          </p:cNvSpPr>
          <p:nvPr>
            <p:ph type="body" idx="1"/>
          </p:nvPr>
        </p:nvSpPr>
        <p:spPr/>
        <p:txBody>
          <a:bodyPr/>
          <a:lstStyle/>
          <a:p>
            <a:endParaRPr lang="en-US"/>
          </a:p>
        </p:txBody>
      </p:sp>
      <p:sp>
        <p:nvSpPr>
          <p:cNvPr id="40963"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4F877A98-867B-4D7E-8187-B7CCDCFFC53F}" type="slidenum">
              <a:rPr lang="en-US" altLang="en-US" sz="1200">
                <a:solidFill>
                  <a:schemeClr val="bg1"/>
                </a:solidFill>
                <a:latin typeface="Calibri" panose="020F0502020204030204" pitchFamily="34" charset="0"/>
              </a:rPr>
              <a:pPr/>
              <a:t>38</a:t>
            </a:fld>
            <a:endParaRPr lang="en-US" altLang="en-US" sz="1200">
              <a:solidFill>
                <a:schemeClr val="bg1"/>
              </a:solidFill>
              <a:latin typeface="Calibri" panose="020F0502020204030204" pitchFamily="34" charset="0"/>
            </a:endParaRPr>
          </a:p>
        </p:txBody>
      </p:sp>
      <p:sp>
        <p:nvSpPr>
          <p:cNvPr id="40964"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40965" name="Rectangle 3"/>
          <p:cNvSpPr>
            <a:spLocks noChangeArrowheads="1"/>
          </p:cNvSpPr>
          <p:nvPr/>
        </p:nvSpPr>
        <p:spPr bwMode="auto">
          <a:xfrm>
            <a:off x="1752600" y="758825"/>
            <a:ext cx="8458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lvl="1">
              <a:lnSpc>
                <a:spcPct val="90000"/>
              </a:lnSpc>
              <a:spcBef>
                <a:spcPct val="20000"/>
              </a:spcBef>
              <a:buClr>
                <a:srgbClr val="006666"/>
              </a:buClr>
              <a:buSzPct val="50000"/>
              <a:buFont typeface="Wingdings 2" panose="05020102010507070707" pitchFamily="18" charset="2"/>
              <a:buChar char="²"/>
            </a:pPr>
            <a:r>
              <a:rPr lang="en-US" altLang="en-US" sz="2000" b="1">
                <a:latin typeface="Calibri" panose="020F0502020204030204" pitchFamily="34" charset="0"/>
              </a:rPr>
              <a:t>TryParse Pattern</a:t>
            </a:r>
          </a:p>
          <a:p>
            <a:pPr lvl="3">
              <a:lnSpc>
                <a:spcPct val="90000"/>
              </a:lnSpc>
              <a:spcBef>
                <a:spcPct val="20000"/>
              </a:spcBef>
              <a:buClr>
                <a:srgbClr val="004E4C"/>
              </a:buClr>
              <a:buSzPct val="50000"/>
              <a:buFont typeface="Arial" panose="020B0604020202020204" pitchFamily="34" charset="0"/>
              <a:buChar char="–"/>
            </a:pPr>
            <a:r>
              <a:rPr lang="en-US" altLang="en-US" sz="1800">
                <a:latin typeface="Calibri" panose="020F0502020204030204" pitchFamily="34" charset="0"/>
              </a:rPr>
              <a:t>There are two different methods to implement the </a:t>
            </a:r>
            <a:r>
              <a:rPr lang="en-US" altLang="en-US" sz="1800">
                <a:cs typeface="Courier New" panose="02070309020205020404" pitchFamily="49" charset="0"/>
              </a:rPr>
              <a:t>TryParse</a:t>
            </a:r>
            <a:r>
              <a:rPr lang="en-US" altLang="en-US" sz="1800">
                <a:latin typeface="Calibri" panose="020F0502020204030204" pitchFamily="34" charset="0"/>
              </a:rPr>
              <a:t> pattern. The first method is X, which performs the operation and throws the exception.</a:t>
            </a:r>
          </a:p>
          <a:p>
            <a:pPr lvl="3">
              <a:lnSpc>
                <a:spcPct val="90000"/>
              </a:lnSpc>
              <a:spcBef>
                <a:spcPct val="20000"/>
              </a:spcBef>
              <a:buClr>
                <a:srgbClr val="004E4C"/>
              </a:buClr>
              <a:buSzPct val="50000"/>
              <a:buFont typeface="Arial" panose="020B0604020202020204" pitchFamily="34" charset="0"/>
              <a:buChar char="–"/>
            </a:pPr>
            <a:r>
              <a:rPr lang="en-US" altLang="en-US" sz="1800">
                <a:latin typeface="Calibri" panose="020F0502020204030204" pitchFamily="34" charset="0"/>
              </a:rPr>
              <a:t>The second method is </a:t>
            </a:r>
            <a:r>
              <a:rPr lang="en-US" altLang="en-US" sz="1800">
                <a:cs typeface="Courier New" panose="02070309020205020404" pitchFamily="49" charset="0"/>
              </a:rPr>
              <a:t>TryX</a:t>
            </a:r>
            <a:r>
              <a:rPr lang="en-US" altLang="en-US" sz="1800">
                <a:latin typeface="Calibri" panose="020F0502020204030204" pitchFamily="34" charset="0"/>
              </a:rPr>
              <a:t>, which also performs the operation but does not throw the exception.</a:t>
            </a:r>
          </a:p>
          <a:p>
            <a:pPr lvl="3">
              <a:lnSpc>
                <a:spcPct val="90000"/>
              </a:lnSpc>
              <a:spcBef>
                <a:spcPct val="20000"/>
              </a:spcBef>
              <a:buClr>
                <a:srgbClr val="004E4C"/>
              </a:buClr>
              <a:buSzPct val="50000"/>
              <a:buFont typeface="Arial" panose="020B0604020202020204" pitchFamily="34" charset="0"/>
              <a:buChar char="–"/>
            </a:pPr>
            <a:r>
              <a:rPr lang="en-US" altLang="en-US" sz="1800">
                <a:latin typeface="Calibri" panose="020F0502020204030204" pitchFamily="34" charset="0"/>
              </a:rPr>
              <a:t>Instead, it returns a boolean value that indicates whether the operation failed or succeeded.</a:t>
            </a:r>
          </a:p>
          <a:p>
            <a:pPr lvl="3">
              <a:lnSpc>
                <a:spcPct val="90000"/>
              </a:lnSpc>
              <a:spcBef>
                <a:spcPct val="20000"/>
              </a:spcBef>
              <a:buClr>
                <a:srgbClr val="004E4C"/>
              </a:buClr>
              <a:buSzPct val="50000"/>
              <a:buFont typeface="Arial" panose="020B0604020202020204" pitchFamily="34" charset="0"/>
              <a:buChar char="–"/>
            </a:pPr>
            <a:r>
              <a:rPr lang="en-US" altLang="en-US" sz="1800">
                <a:latin typeface="Calibri" panose="020F0502020204030204" pitchFamily="34" charset="0"/>
              </a:rPr>
              <a:t>The following code demonstrates the use of the </a:t>
            </a:r>
            <a:r>
              <a:rPr lang="en-US" altLang="en-US" sz="1800">
                <a:cs typeface="Courier New" panose="02070309020205020404" pitchFamily="49" charset="0"/>
              </a:rPr>
              <a:t>TryParse</a:t>
            </a:r>
            <a:r>
              <a:rPr lang="en-US" altLang="en-US" sz="1800">
                <a:latin typeface="Calibri" panose="020F0502020204030204" pitchFamily="34" charset="0"/>
              </a:rPr>
              <a:t> pattern:</a:t>
            </a: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40966" name="Text Box 4"/>
          <p:cNvSpPr txBox="1">
            <a:spLocks noChangeArrowheads="1"/>
          </p:cNvSpPr>
          <p:nvPr/>
        </p:nvSpPr>
        <p:spPr bwMode="auto">
          <a:xfrm>
            <a:off x="2133600" y="35814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
        <p:nvSpPr>
          <p:cNvPr id="10" name="Text Box 6"/>
          <p:cNvSpPr txBox="1">
            <a:spLocks noChangeArrowheads="1"/>
          </p:cNvSpPr>
          <p:nvPr/>
        </p:nvSpPr>
        <p:spPr bwMode="auto">
          <a:xfrm>
            <a:off x="3657600" y="3581400"/>
            <a:ext cx="6324600" cy="2743200"/>
          </a:xfrm>
          <a:prstGeom prst="rect">
            <a:avLst/>
          </a:prstGeom>
          <a:solidFill>
            <a:srgbClr val="FFEDA3">
              <a:alpha val="39999"/>
            </a:srgbClr>
          </a:solidFill>
          <a:ln w="12700" algn="ctr">
            <a:solidFill>
              <a:schemeClr val="tx1"/>
            </a:solidFill>
            <a:miter lim="800000"/>
            <a:headEnd/>
            <a:tailEnd/>
          </a:ln>
        </p:spPr>
        <p:txBody>
          <a:bodyPr/>
          <a:lstStyle/>
          <a:p>
            <a:pPr marL="228600">
              <a:lnSpc>
                <a:spcPts val="1105"/>
              </a:lnSpc>
              <a:spcBef>
                <a:spcPts val="200"/>
              </a:spcBef>
              <a:defRPr/>
            </a:pPr>
            <a:r>
              <a:rPr lang="en-US" sz="800" dirty="0">
                <a:latin typeface="Courier New"/>
                <a:ea typeface="Calibri"/>
                <a:cs typeface="Times New Roman"/>
              </a:rPr>
              <a:t>using System;</a:t>
            </a:r>
            <a:endParaRPr lang="en-US" sz="800" dirty="0">
              <a:latin typeface="Calibri"/>
              <a:ea typeface="Calibri"/>
              <a:cs typeface="Times New Roman"/>
            </a:endParaRPr>
          </a:p>
          <a:p>
            <a:pPr marL="228600">
              <a:lnSpc>
                <a:spcPts val="1105"/>
              </a:lnSpc>
              <a:spcBef>
                <a:spcPts val="200"/>
              </a:spcBef>
              <a:defRPr/>
            </a:pPr>
            <a:r>
              <a:rPr lang="en-US" sz="800" dirty="0">
                <a:latin typeface="Courier New"/>
                <a:ea typeface="Calibri"/>
                <a:cs typeface="Times New Roman"/>
              </a:rPr>
              <a:t>class Product</a:t>
            </a:r>
            <a:endParaRPr lang="en-US" sz="800" dirty="0">
              <a:latin typeface="Calibri"/>
              <a:ea typeface="Calibri"/>
              <a:cs typeface="Times New Roman"/>
            </a:endParaRPr>
          </a:p>
          <a:p>
            <a:pPr marL="22860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private </a:t>
            </a:r>
            <a:r>
              <a:rPr lang="en-US" sz="800" dirty="0" err="1">
                <a:latin typeface="Courier New"/>
                <a:ea typeface="Calibri"/>
                <a:cs typeface="Times New Roman"/>
              </a:rPr>
              <a:t>int</a:t>
            </a:r>
            <a:r>
              <a:rPr lang="en-US" sz="800" dirty="0">
                <a:latin typeface="Courier New"/>
                <a:ea typeface="Calibri"/>
                <a:cs typeface="Times New Roman"/>
              </a:rPr>
              <a:t> _quantity;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private float _price;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private double _sales;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string _</a:t>
            </a:r>
            <a:r>
              <a:rPr lang="en-US" sz="800" dirty="0" err="1">
                <a:latin typeface="Courier New"/>
                <a:ea typeface="Calibri"/>
                <a:cs typeface="Times New Roman"/>
              </a:rPr>
              <a:t>productName</a:t>
            </a:r>
            <a:r>
              <a:rPr lang="en-US" sz="800" dirty="0">
                <a:latin typeface="Courier New"/>
                <a:ea typeface="Calibri"/>
                <a:cs typeface="Times New Roman"/>
              </a:rPr>
              <a:t>;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public Product()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_</a:t>
            </a:r>
            <a:r>
              <a:rPr lang="en-US" sz="800" dirty="0" err="1">
                <a:latin typeface="Courier New"/>
                <a:ea typeface="Calibri"/>
                <a:cs typeface="Times New Roman"/>
              </a:rPr>
              <a:t>productName</a:t>
            </a:r>
            <a:r>
              <a:rPr lang="en-US" sz="800" dirty="0">
                <a:latin typeface="Courier New"/>
                <a:ea typeface="Calibri"/>
                <a:cs typeface="Times New Roman"/>
              </a:rPr>
              <a:t> = "Motherboard";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public void </a:t>
            </a:r>
            <a:r>
              <a:rPr lang="en-US" sz="800" dirty="0" err="1">
                <a:latin typeface="Courier New"/>
                <a:ea typeface="Calibri"/>
                <a:cs typeface="Times New Roman"/>
              </a:rPr>
              <a:t>AcceptDetails</a:t>
            </a:r>
            <a:r>
              <a:rPr lang="en-US" sz="800" dirty="0">
                <a:latin typeface="Courier New"/>
                <a:ea typeface="Calibri"/>
                <a:cs typeface="Times New Roman"/>
              </a:rPr>
              <a:t>()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 </a:t>
            </a:r>
          </a:p>
          <a:p>
            <a:pPr marL="228600" indent="6286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("Enter the number of " + _</a:t>
            </a:r>
            <a:r>
              <a:rPr lang="en-US" sz="800" dirty="0" err="1">
                <a:latin typeface="Courier New"/>
                <a:ea typeface="Calibri"/>
                <a:cs typeface="Times New Roman"/>
              </a:rPr>
              <a:t>productName</a:t>
            </a:r>
            <a:r>
              <a:rPr lang="en-US" sz="800" dirty="0">
                <a:latin typeface="Courier New"/>
                <a:ea typeface="Calibri"/>
                <a:cs typeface="Times New Roman"/>
              </a:rPr>
              <a:t> +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 sold");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try </a:t>
            </a:r>
            <a:endParaRPr lang="en-US" sz="800" dirty="0">
              <a:latin typeface="Calibri"/>
              <a:ea typeface="Calibri"/>
              <a:cs typeface="Times New Roman"/>
            </a:endParaRPr>
          </a:p>
          <a:p>
            <a:pPr marL="228600" indent="342900">
              <a:lnSpc>
                <a:spcPts val="1105"/>
              </a:lnSpc>
              <a:spcBef>
                <a:spcPts val="200"/>
              </a:spcBef>
              <a:defRPr/>
            </a:pPr>
            <a:endParaRPr lang="en-US" sz="800" dirty="0"/>
          </a:p>
        </p:txBody>
      </p:sp>
    </p:spTree>
    <p:extLst>
      <p:ext uri="{BB962C8B-B14F-4D97-AF65-F5344CB8AC3E}">
        <p14:creationId xmlns:p14="http://schemas.microsoft.com/office/powerpoint/2010/main" val="37384802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smtClean="0">
                <a:latin typeface="Calibri" panose="020F0502020204030204" pitchFamily="34" charset="0"/>
              </a:rPr>
              <a:t>Performance 6-7</a:t>
            </a:r>
          </a:p>
        </p:txBody>
      </p:sp>
      <p:sp>
        <p:nvSpPr>
          <p:cNvPr id="2" name="Text Placeholder 1"/>
          <p:cNvSpPr>
            <a:spLocks noGrp="1"/>
          </p:cNvSpPr>
          <p:nvPr>
            <p:ph type="body" idx="1"/>
          </p:nvPr>
        </p:nvSpPr>
        <p:spPr/>
        <p:txBody>
          <a:bodyPr/>
          <a:lstStyle/>
          <a:p>
            <a:endParaRPr lang="en-US"/>
          </a:p>
        </p:txBody>
      </p:sp>
      <p:sp>
        <p:nvSpPr>
          <p:cNvPr id="41987"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4D47A1D0-AF01-4747-BE24-A715FEF4242C}" type="slidenum">
              <a:rPr lang="en-US" altLang="en-US" sz="1200">
                <a:solidFill>
                  <a:schemeClr val="bg1"/>
                </a:solidFill>
                <a:latin typeface="Calibri" panose="020F0502020204030204" pitchFamily="34" charset="0"/>
              </a:rPr>
              <a:pPr/>
              <a:t>39</a:t>
            </a:fld>
            <a:endParaRPr lang="en-US" altLang="en-US" sz="1200">
              <a:solidFill>
                <a:schemeClr val="bg1"/>
              </a:solidFill>
              <a:latin typeface="Calibri" panose="020F0502020204030204" pitchFamily="34" charset="0"/>
            </a:endParaRPr>
          </a:p>
        </p:txBody>
      </p:sp>
      <p:sp>
        <p:nvSpPr>
          <p:cNvPr id="41988"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8" name="Text Box 6"/>
          <p:cNvSpPr txBox="1">
            <a:spLocks noChangeArrowheads="1"/>
          </p:cNvSpPr>
          <p:nvPr/>
        </p:nvSpPr>
        <p:spPr bwMode="auto">
          <a:xfrm>
            <a:off x="2362200" y="838200"/>
            <a:ext cx="7848600" cy="5486400"/>
          </a:xfrm>
          <a:prstGeom prst="rect">
            <a:avLst/>
          </a:prstGeom>
          <a:solidFill>
            <a:srgbClr val="FFEDA3">
              <a:alpha val="39999"/>
            </a:srgbClr>
          </a:solidFill>
          <a:ln w="12700" algn="ctr">
            <a:solidFill>
              <a:schemeClr val="tx1"/>
            </a:solidFill>
            <a:miter lim="800000"/>
            <a:headEnd/>
            <a:tailEnd/>
          </a:ln>
        </p:spPr>
        <p:txBody>
          <a:bodyPr/>
          <a:lstStyle/>
          <a:p>
            <a:pPr marL="228600" indent="6286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_quantity = Int32.Parse(</a:t>
            </a:r>
            <a:r>
              <a:rPr lang="en-US" sz="800" dirty="0" err="1">
                <a:latin typeface="Courier New"/>
                <a:ea typeface="Calibri"/>
                <a:cs typeface="Times New Roman"/>
              </a:rPr>
              <a:t>Console.ReadLine</a:t>
            </a:r>
            <a:r>
              <a:rPr lang="en-US" sz="800" dirty="0">
                <a:latin typeface="Courier New"/>
                <a:ea typeface="Calibri"/>
                <a:cs typeface="Times New Roman"/>
              </a:rPr>
              <a:t>());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catch (</a:t>
            </a:r>
            <a:r>
              <a:rPr lang="en-US" sz="800" dirty="0" err="1">
                <a:latin typeface="Courier New"/>
                <a:ea typeface="Calibri"/>
                <a:cs typeface="Times New Roman"/>
              </a:rPr>
              <a:t>FormatException</a:t>
            </a:r>
            <a:r>
              <a:rPr lang="en-US" sz="800" dirty="0">
                <a:latin typeface="Courier New"/>
                <a:ea typeface="Calibri"/>
                <a:cs typeface="Times New Roman"/>
              </a:rPr>
              <a:t> </a:t>
            </a:r>
            <a:r>
              <a:rPr lang="en-US" sz="800" dirty="0" err="1">
                <a:latin typeface="Courier New"/>
                <a:ea typeface="Calibri"/>
                <a:cs typeface="Times New Roman"/>
              </a:rPr>
              <a:t>objFormat</a:t>
            </a:r>
            <a:r>
              <a:rPr lang="en-US" sz="800" dirty="0">
                <a:latin typeface="Courier New"/>
                <a:ea typeface="Calibri"/>
                <a:cs typeface="Times New Roman"/>
              </a:rPr>
              <a:t>)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6286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("Error: " + </a:t>
            </a:r>
            <a:r>
              <a:rPr lang="en-US" sz="800" dirty="0" err="1">
                <a:latin typeface="Courier New"/>
                <a:ea typeface="Calibri"/>
                <a:cs typeface="Times New Roman"/>
              </a:rPr>
              <a:t>objFormat</a:t>
            </a:r>
            <a:r>
              <a:rPr lang="en-US" sz="800" dirty="0">
                <a:latin typeface="Courier New"/>
                <a:ea typeface="Calibri"/>
                <a:cs typeface="Times New Roman"/>
              </a:rPr>
              <a:t>);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return;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6286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("Enter the price of the product");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if (</a:t>
            </a:r>
            <a:r>
              <a:rPr lang="en-US" sz="800" dirty="0" err="1">
                <a:latin typeface="Courier New"/>
                <a:ea typeface="Calibri"/>
                <a:cs typeface="Times New Roman"/>
              </a:rPr>
              <a:t>float.TryParse</a:t>
            </a:r>
            <a:r>
              <a:rPr lang="en-US" sz="800" dirty="0">
                <a:latin typeface="Courier New"/>
                <a:ea typeface="Calibri"/>
                <a:cs typeface="Times New Roman"/>
              </a:rPr>
              <a:t>((</a:t>
            </a:r>
            <a:r>
              <a:rPr lang="en-US" sz="800" dirty="0" err="1">
                <a:latin typeface="Courier New"/>
                <a:ea typeface="Calibri"/>
                <a:cs typeface="Times New Roman"/>
              </a:rPr>
              <a:t>Console.ReadLine</a:t>
            </a:r>
            <a:r>
              <a:rPr lang="en-US" sz="800" dirty="0">
                <a:latin typeface="Courier New"/>
                <a:ea typeface="Calibri"/>
                <a:cs typeface="Times New Roman"/>
              </a:rPr>
              <a:t>()), out _price) ==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true)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_sales = _price * _quantity; </a:t>
            </a:r>
            <a:endParaRPr lang="en-US" sz="800" dirty="0">
              <a:latin typeface="Calibri"/>
              <a:ea typeface="Calibri"/>
              <a:cs typeface="Times New Roman"/>
            </a:endParaRPr>
          </a:p>
          <a:p>
            <a:pPr marL="228600" indent="628650">
              <a:lnSpc>
                <a:spcPct val="115000"/>
              </a:lnSpc>
              <a:spcAft>
                <a:spcPts val="1000"/>
              </a:spcAft>
              <a:defRPr/>
            </a:pPr>
            <a:r>
              <a:rPr lang="en-US" sz="800" dirty="0">
                <a:latin typeface="Courier New"/>
                <a:ea typeface="Calibri"/>
                <a:cs typeface="Times New Roman"/>
              </a:rPr>
              <a:t>}</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else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6286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("Invalid price inserted"); </a:t>
            </a:r>
            <a:endParaRPr lang="en-US" sz="800" dirty="0">
              <a:latin typeface="Calibri"/>
              <a:ea typeface="Calibri"/>
              <a:cs typeface="Times New Roman"/>
            </a:endParaRPr>
          </a:p>
          <a:p>
            <a:pPr marL="228600" indent="62865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public void Display()</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a:t>
            </a:r>
          </a:p>
          <a:p>
            <a:pPr marL="228600" indent="7429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("Product Name: " + _</a:t>
            </a:r>
            <a:r>
              <a:rPr lang="en-US" sz="800" dirty="0" err="1">
                <a:latin typeface="Courier New"/>
                <a:ea typeface="Calibri"/>
                <a:cs typeface="Times New Roman"/>
              </a:rPr>
              <a:t>productName</a:t>
            </a:r>
            <a:r>
              <a:rPr lang="en-US" sz="800" dirty="0">
                <a:latin typeface="Courier New"/>
                <a:ea typeface="Calibri"/>
                <a:cs typeface="Times New Roman"/>
              </a:rPr>
              <a:t>); </a:t>
            </a:r>
            <a:endParaRPr lang="en-US" sz="800" dirty="0">
              <a:latin typeface="Calibri"/>
              <a:ea typeface="Calibri"/>
              <a:cs typeface="Times New Roman"/>
            </a:endParaRPr>
          </a:p>
          <a:p>
            <a:pPr marL="228600" indent="7429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("Product Price: " + _price); </a:t>
            </a:r>
            <a:endParaRPr lang="en-US" sz="800" dirty="0">
              <a:latin typeface="Calibri"/>
              <a:ea typeface="Calibri"/>
              <a:cs typeface="Times New Roman"/>
            </a:endParaRPr>
          </a:p>
          <a:p>
            <a:pPr marL="228600" indent="7429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("Quantity sold: " + _quantity); </a:t>
            </a:r>
            <a:endParaRPr lang="en-US" sz="800" dirty="0">
              <a:latin typeface="Calibri"/>
              <a:ea typeface="Calibri"/>
              <a:cs typeface="Times New Roman"/>
            </a:endParaRPr>
          </a:p>
          <a:p>
            <a:pPr marL="228600" indent="742950">
              <a:lnSpc>
                <a:spcPts val="1105"/>
              </a:lnSpc>
              <a:spcBef>
                <a:spcPts val="200"/>
              </a:spcBef>
              <a:defRPr/>
            </a:pPr>
            <a:r>
              <a:rPr lang="en-US" sz="800" dirty="0" err="1">
                <a:latin typeface="Courier New"/>
                <a:ea typeface="Calibri"/>
                <a:cs typeface="Times New Roman"/>
              </a:rPr>
              <a:t>Console.WriteLine</a:t>
            </a:r>
            <a:r>
              <a:rPr lang="en-US" sz="800" dirty="0">
                <a:latin typeface="Courier New"/>
                <a:ea typeface="Calibri"/>
                <a:cs typeface="Times New Roman"/>
              </a:rPr>
              <a:t>("Total Sale Value: " + _sales); </a:t>
            </a:r>
          </a:p>
          <a:p>
            <a:pPr marL="228600" indent="342900">
              <a:lnSpc>
                <a:spcPts val="1105"/>
              </a:lnSpc>
              <a:spcBef>
                <a:spcPts val="200"/>
              </a:spcBef>
              <a:defRPr/>
            </a:pPr>
            <a:r>
              <a:rPr lang="en-US" sz="800" dirty="0">
                <a:latin typeface="Courier New"/>
                <a:ea typeface="Calibri"/>
                <a:cs typeface="Times New Roman"/>
              </a:rPr>
              <a:t>}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static void Main(string[] </a:t>
            </a:r>
            <a:r>
              <a:rPr lang="en-US" sz="800" dirty="0" err="1">
                <a:latin typeface="Courier New"/>
                <a:ea typeface="Calibri"/>
                <a:cs typeface="Times New Roman"/>
              </a:rPr>
              <a:t>args</a:t>
            </a:r>
            <a:r>
              <a:rPr lang="en-US" sz="800" dirty="0">
                <a:latin typeface="Courier New"/>
                <a:ea typeface="Calibri"/>
                <a:cs typeface="Times New Roman"/>
              </a:rPr>
              <a:t>) </a:t>
            </a:r>
            <a:endParaRPr lang="en-US" sz="800" dirty="0">
              <a:latin typeface="Calibri"/>
              <a:ea typeface="Calibri"/>
              <a:cs typeface="Times New Roman"/>
            </a:endParaRPr>
          </a:p>
          <a:p>
            <a:pPr marL="228600" indent="342900">
              <a:lnSpc>
                <a:spcPts val="1105"/>
              </a:lnSpc>
              <a:spcBef>
                <a:spcPts val="200"/>
              </a:spcBef>
              <a:defRPr/>
            </a:pPr>
            <a:r>
              <a:rPr lang="en-US" sz="800" dirty="0">
                <a:latin typeface="Courier New"/>
                <a:ea typeface="Calibri"/>
                <a:cs typeface="Times New Roman"/>
              </a:rPr>
              <a:t>{ </a:t>
            </a:r>
          </a:p>
          <a:p>
            <a:pPr lvl="2" eaLnBrk="1" hangingPunct="1">
              <a:lnSpc>
                <a:spcPct val="70000"/>
              </a:lnSpc>
              <a:spcBef>
                <a:spcPct val="50000"/>
              </a:spcBef>
              <a:defRPr/>
            </a:pPr>
            <a:r>
              <a:rPr lang="en-US" sz="800" dirty="0"/>
              <a:t>Product </a:t>
            </a:r>
            <a:r>
              <a:rPr lang="en-US" sz="800" dirty="0" err="1"/>
              <a:t>objGoods</a:t>
            </a:r>
            <a:r>
              <a:rPr lang="en-US" sz="800" dirty="0"/>
              <a:t> = new Product(); </a:t>
            </a:r>
          </a:p>
          <a:p>
            <a:pPr lvl="2" eaLnBrk="1" hangingPunct="1">
              <a:lnSpc>
                <a:spcPct val="70000"/>
              </a:lnSpc>
              <a:spcBef>
                <a:spcPct val="50000"/>
              </a:spcBef>
              <a:defRPr/>
            </a:pPr>
            <a:r>
              <a:rPr lang="en-US" sz="800" dirty="0" err="1"/>
              <a:t>objGoods.AcceptDetails</a:t>
            </a:r>
            <a:r>
              <a:rPr lang="en-US" sz="800" dirty="0"/>
              <a:t>(); </a:t>
            </a:r>
          </a:p>
          <a:p>
            <a:pPr lvl="2" eaLnBrk="1" hangingPunct="1">
              <a:lnSpc>
                <a:spcPct val="70000"/>
              </a:lnSpc>
              <a:spcBef>
                <a:spcPct val="50000"/>
              </a:spcBef>
              <a:defRPr/>
            </a:pPr>
            <a:r>
              <a:rPr lang="en-US" sz="800" dirty="0" err="1"/>
              <a:t>objGoods.Display</a:t>
            </a:r>
            <a:r>
              <a:rPr lang="en-US" sz="800" dirty="0"/>
              <a:t>(); </a:t>
            </a:r>
          </a:p>
          <a:p>
            <a:pPr lvl="1" eaLnBrk="1" hangingPunct="1">
              <a:lnSpc>
                <a:spcPct val="70000"/>
              </a:lnSpc>
              <a:spcBef>
                <a:spcPct val="50000"/>
              </a:spcBef>
              <a:defRPr/>
            </a:pPr>
            <a:r>
              <a:rPr lang="en-US" sz="800" dirty="0"/>
              <a:t> }</a:t>
            </a:r>
          </a:p>
          <a:p>
            <a:pPr eaLnBrk="1" hangingPunct="1">
              <a:lnSpc>
                <a:spcPct val="70000"/>
              </a:lnSpc>
              <a:spcBef>
                <a:spcPct val="50000"/>
              </a:spcBef>
              <a:defRPr/>
            </a:pPr>
            <a:r>
              <a:rPr lang="en-US" sz="800" dirty="0"/>
              <a:t>}</a:t>
            </a:r>
          </a:p>
          <a:p>
            <a:pPr marL="228600" indent="342900">
              <a:lnSpc>
                <a:spcPts val="1105"/>
              </a:lnSpc>
              <a:spcBef>
                <a:spcPts val="200"/>
              </a:spcBef>
              <a:defRPr/>
            </a:pPr>
            <a:endParaRPr lang="en-US" sz="800" dirty="0">
              <a:latin typeface="Calibri"/>
              <a:ea typeface="Calibri"/>
              <a:cs typeface="Times New Roman"/>
            </a:endParaRPr>
          </a:p>
          <a:p>
            <a:pPr marL="228600" indent="742950">
              <a:lnSpc>
                <a:spcPts val="1105"/>
              </a:lnSpc>
              <a:spcBef>
                <a:spcPts val="200"/>
              </a:spcBef>
              <a:defRPr/>
            </a:pPr>
            <a:endParaRPr lang="en-US" sz="800" dirty="0">
              <a:latin typeface="Calibri"/>
              <a:ea typeface="Calibri"/>
              <a:cs typeface="Times New Roman"/>
            </a:endParaRPr>
          </a:p>
          <a:p>
            <a:pPr marL="228600" indent="342900">
              <a:lnSpc>
                <a:spcPts val="1105"/>
              </a:lnSpc>
              <a:spcBef>
                <a:spcPts val="200"/>
              </a:spcBef>
              <a:defRPr/>
            </a:pPr>
            <a:endParaRPr lang="en-US" sz="800" dirty="0">
              <a:latin typeface="Calibri"/>
              <a:ea typeface="Calibri"/>
              <a:cs typeface="Times New Roman"/>
            </a:endParaRPr>
          </a:p>
        </p:txBody>
      </p:sp>
      <p:sp>
        <p:nvSpPr>
          <p:cNvPr id="41990" name="Rectangle 3"/>
          <p:cNvSpPr>
            <a:spLocks noChangeArrowheads="1"/>
          </p:cNvSpPr>
          <p:nvPr/>
        </p:nvSpPr>
        <p:spPr bwMode="auto">
          <a:xfrm>
            <a:off x="1752600" y="758826"/>
            <a:ext cx="81534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Tree>
    <p:extLst>
      <p:ext uri="{BB962C8B-B14F-4D97-AF65-F5344CB8AC3E}">
        <p14:creationId xmlns:p14="http://schemas.microsoft.com/office/powerpoint/2010/main" val="27115765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6"/>
          <p:cNvPicPr>
            <a:picLocks noChangeAspect="1"/>
          </p:cNvPicPr>
          <p:nvPr/>
        </p:nvPicPr>
        <p:blipFill>
          <a:blip r:embed="rId2">
            <a:extLst>
              <a:ext uri="{28A0092B-C50C-407E-A947-70E740481C1C}">
                <a14:useLocalDpi xmlns:a14="http://schemas.microsoft.com/office/drawing/2010/main" val="0"/>
              </a:ext>
            </a:extLst>
          </a:blip>
          <a:srcRect t="9766"/>
          <a:stretch>
            <a:fillRect/>
          </a:stretch>
        </p:blipFill>
        <p:spPr bwMode="auto">
          <a:xfrm>
            <a:off x="5943600" y="1611314"/>
            <a:ext cx="4705350" cy="29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1"/>
          <p:cNvSpPr>
            <a:spLocks noGrp="1"/>
          </p:cNvSpPr>
          <p:nvPr>
            <p:ph type="title"/>
          </p:nvPr>
        </p:nvSpPr>
        <p:spPr/>
        <p:txBody>
          <a:bodyPr/>
          <a:lstStyle/>
          <a:p>
            <a:pPr eaLnBrk="1" hangingPunct="1"/>
            <a:r>
              <a:rPr lang="en-US" altLang="en-US" smtClean="0">
                <a:latin typeface="Calibri" panose="020F0502020204030204" pitchFamily="34" charset="0"/>
              </a:rPr>
              <a:t>Purpose 2-2 </a:t>
            </a:r>
          </a:p>
        </p:txBody>
      </p:sp>
      <p:sp>
        <p:nvSpPr>
          <p:cNvPr id="2" name="Text Placeholder 1"/>
          <p:cNvSpPr>
            <a:spLocks noGrp="1"/>
          </p:cNvSpPr>
          <p:nvPr>
            <p:ph type="body" idx="1"/>
          </p:nvPr>
        </p:nvSpPr>
        <p:spPr/>
        <p:txBody>
          <a:bodyPr/>
          <a:lstStyle/>
          <a:p>
            <a:endParaRPr lang="en-US"/>
          </a:p>
        </p:txBody>
      </p:sp>
      <p:sp>
        <p:nvSpPr>
          <p:cNvPr id="6148" name="Slide Number Placeholder 9"/>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BC3C404-A9A4-48D0-9ED6-27159D8E881A}" type="slidenum">
              <a:rPr lang="en-US" altLang="en-US" sz="1200">
                <a:solidFill>
                  <a:schemeClr val="bg1"/>
                </a:solidFill>
                <a:latin typeface="Calibri" panose="020F0502020204030204" pitchFamily="34" charset="0"/>
              </a:rPr>
              <a:pPr/>
              <a:t>4</a:t>
            </a:fld>
            <a:endParaRPr lang="en-US" altLang="en-US" sz="1200">
              <a:solidFill>
                <a:schemeClr val="bg1"/>
              </a:solidFill>
              <a:latin typeface="Calibri" panose="020F0502020204030204" pitchFamily="34" charset="0"/>
            </a:endParaRPr>
          </a:p>
        </p:txBody>
      </p:sp>
      <p:sp>
        <p:nvSpPr>
          <p:cNvPr id="6149" name="Footer Placeholder 4"/>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6150" name="Rectangle 3"/>
          <p:cNvSpPr>
            <a:spLocks noChangeArrowheads="1"/>
          </p:cNvSpPr>
          <p:nvPr/>
        </p:nvSpPr>
        <p:spPr bwMode="auto">
          <a:xfrm>
            <a:off x="1752600" y="758826"/>
            <a:ext cx="41148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endParaRPr lang="en-US" altLang="en-US" sz="22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2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2200">
                <a:latin typeface="Calibri" panose="020F0502020204030204" pitchFamily="34" charset="0"/>
              </a:rPr>
              <a:t>Consider a vehicle that halts abruptly due to some problem in the engine.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200">
                <a:latin typeface="Calibri" panose="020F0502020204030204" pitchFamily="34" charset="0"/>
              </a:rPr>
              <a:t>Until this problem is sorted out, the vehicle may not move ahead.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200">
                <a:latin typeface="Calibri" panose="020F0502020204030204" pitchFamily="34" charset="0"/>
              </a:rPr>
              <a:t>Similarly, in C#, exceptions disrupt the normal flow of the program.</a:t>
            </a:r>
          </a:p>
        </p:txBody>
      </p:sp>
      <p:sp>
        <p:nvSpPr>
          <p:cNvPr id="6151" name="Text Box 4"/>
          <p:cNvSpPr txBox="1">
            <a:spLocks noChangeArrowheads="1"/>
          </p:cNvSpPr>
          <p:nvPr/>
        </p:nvSpPr>
        <p:spPr bwMode="auto">
          <a:xfrm>
            <a:off x="1905000" y="914400"/>
            <a:ext cx="1447800" cy="45720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b"/>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lnSpc>
                <a:spcPct val="70000"/>
              </a:lnSpc>
              <a:spcBef>
                <a:spcPct val="50000"/>
              </a:spcBef>
            </a:pPr>
            <a:r>
              <a:rPr lang="en-US" altLang="en-US" sz="2000">
                <a:solidFill>
                  <a:schemeClr val="bg1"/>
                </a:solidFill>
                <a:latin typeface="Tahoma" panose="020B0604030504040204" pitchFamily="34" charset="0"/>
              </a:rPr>
              <a:t>Example</a:t>
            </a:r>
          </a:p>
        </p:txBody>
      </p:sp>
      <p:sp>
        <p:nvSpPr>
          <p:cNvPr id="6152" name="Down Arrow 7"/>
          <p:cNvSpPr>
            <a:spLocks noChangeArrowheads="1"/>
          </p:cNvSpPr>
          <p:nvPr/>
        </p:nvSpPr>
        <p:spPr bwMode="auto">
          <a:xfrm>
            <a:off x="7848600" y="3541714"/>
            <a:ext cx="457200" cy="420687"/>
          </a:xfrm>
          <a:prstGeom prst="downArrow">
            <a:avLst>
              <a:gd name="adj1" fmla="val 50000"/>
              <a:gd name="adj2"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p:txBody>
      </p:sp>
      <p:sp>
        <p:nvSpPr>
          <p:cNvPr id="6153" name="Curved Down Arrow 9"/>
          <p:cNvSpPr>
            <a:spLocks noChangeArrowheads="1"/>
          </p:cNvSpPr>
          <p:nvPr/>
        </p:nvSpPr>
        <p:spPr bwMode="auto">
          <a:xfrm>
            <a:off x="7658100" y="2324100"/>
            <a:ext cx="1295400" cy="609600"/>
          </a:xfrm>
          <a:prstGeom prst="curvedDownArrow">
            <a:avLst>
              <a:gd name="adj1" fmla="val 25008"/>
              <a:gd name="adj2" fmla="val 49997"/>
              <a:gd name="adj3"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p:txBody>
      </p:sp>
      <p:sp>
        <p:nvSpPr>
          <p:cNvPr id="6154" name="Down Arrow 10"/>
          <p:cNvSpPr>
            <a:spLocks noChangeArrowheads="1"/>
          </p:cNvSpPr>
          <p:nvPr/>
        </p:nvSpPr>
        <p:spPr bwMode="auto">
          <a:xfrm rot="1510704">
            <a:off x="8951913" y="3495676"/>
            <a:ext cx="323850" cy="766763"/>
          </a:xfrm>
          <a:prstGeom prst="downArrow">
            <a:avLst>
              <a:gd name="adj1" fmla="val 50000"/>
              <a:gd name="adj2" fmla="val 50104"/>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p:txBody>
      </p:sp>
    </p:spTree>
    <p:extLst>
      <p:ext uri="{BB962C8B-B14F-4D97-AF65-F5344CB8AC3E}">
        <p14:creationId xmlns:p14="http://schemas.microsoft.com/office/powerpoint/2010/main" val="2563274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smtClean="0">
                <a:latin typeface="Calibri" panose="020F0502020204030204" pitchFamily="34" charset="0"/>
              </a:rPr>
              <a:t>Performance 7-7 </a:t>
            </a:r>
          </a:p>
        </p:txBody>
      </p:sp>
      <p:sp>
        <p:nvSpPr>
          <p:cNvPr id="2" name="Text Placeholder 1"/>
          <p:cNvSpPr>
            <a:spLocks noGrp="1"/>
          </p:cNvSpPr>
          <p:nvPr>
            <p:ph type="body" idx="1"/>
          </p:nvPr>
        </p:nvSpPr>
        <p:spPr/>
        <p:txBody>
          <a:bodyPr/>
          <a:lstStyle/>
          <a:p>
            <a:endParaRPr lang="en-US"/>
          </a:p>
        </p:txBody>
      </p:sp>
      <p:sp>
        <p:nvSpPr>
          <p:cNvPr id="43011"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AA673A07-142C-48DA-8EB5-32E78634B7A2}" type="slidenum">
              <a:rPr lang="en-US" altLang="en-US" sz="1200">
                <a:solidFill>
                  <a:schemeClr val="bg1"/>
                </a:solidFill>
                <a:latin typeface="Calibri" panose="020F0502020204030204" pitchFamily="34" charset="0"/>
              </a:rPr>
              <a:pPr/>
              <a:t>40</a:t>
            </a:fld>
            <a:endParaRPr lang="en-US" altLang="en-US" sz="1200">
              <a:solidFill>
                <a:schemeClr val="bg1"/>
              </a:solidFill>
              <a:latin typeface="Calibri" panose="020F0502020204030204" pitchFamily="34" charset="0"/>
            </a:endParaRPr>
          </a:p>
        </p:txBody>
      </p:sp>
      <p:sp>
        <p:nvSpPr>
          <p:cNvPr id="43012"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43013" name="Rectangle 3"/>
          <p:cNvSpPr>
            <a:spLocks noChangeArrowheads="1"/>
          </p:cNvSpPr>
          <p:nvPr/>
        </p:nvSpPr>
        <p:spPr bwMode="auto">
          <a:xfrm>
            <a:off x="1752600" y="758826"/>
            <a:ext cx="86106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In the code:</a:t>
            </a:r>
          </a:p>
          <a:p>
            <a:pPr lvl="1">
              <a:lnSpc>
                <a:spcPct val="90000"/>
              </a:lnSpc>
              <a:spcBef>
                <a:spcPct val="20000"/>
              </a:spcBef>
              <a:buClr>
                <a:srgbClr val="006666"/>
              </a:buClr>
              <a:buSzPct val="50000"/>
              <a:buFont typeface="Wingdings 2" panose="05020102010507070707" pitchFamily="18" charset="2"/>
              <a:buChar char="²"/>
            </a:pPr>
            <a:r>
              <a:rPr lang="en-US" altLang="en-US" sz="1800">
                <a:latin typeface="Calibri" panose="020F0502020204030204" pitchFamily="34" charset="0"/>
                <a:cs typeface="Courier New" panose="02070309020205020404" pitchFamily="49" charset="0"/>
              </a:rPr>
              <a:t>A class </a:t>
            </a:r>
            <a:r>
              <a:rPr lang="en-US" altLang="en-US" sz="1800" b="1">
                <a:cs typeface="Courier New" panose="02070309020205020404" pitchFamily="49" charset="0"/>
              </a:rPr>
              <a:t>Product</a:t>
            </a:r>
            <a:r>
              <a:rPr lang="en-US" altLang="en-US" sz="1800">
                <a:latin typeface="Calibri" panose="020F0502020204030204" pitchFamily="34" charset="0"/>
                <a:cs typeface="Courier New" panose="02070309020205020404" pitchFamily="49" charset="0"/>
              </a:rPr>
              <a:t> is defined in which the total product sales is calculated.</a:t>
            </a:r>
          </a:p>
          <a:p>
            <a:pPr lvl="1">
              <a:lnSpc>
                <a:spcPct val="90000"/>
              </a:lnSpc>
              <a:spcBef>
                <a:spcPct val="20000"/>
              </a:spcBef>
              <a:buClr>
                <a:srgbClr val="006666"/>
              </a:buClr>
              <a:buSzPct val="50000"/>
              <a:buFont typeface="Wingdings 2" panose="05020102010507070707" pitchFamily="18" charset="2"/>
              <a:buChar char="²"/>
            </a:pPr>
            <a:r>
              <a:rPr lang="en-US" altLang="en-US" sz="1800">
                <a:latin typeface="Calibri" panose="020F0502020204030204" pitchFamily="34" charset="0"/>
                <a:cs typeface="Courier New" panose="02070309020205020404" pitchFamily="49" charset="0"/>
              </a:rPr>
              <a:t>The user-defined function </a:t>
            </a:r>
            <a:r>
              <a:rPr lang="en-US" altLang="en-US" sz="1800" b="1">
                <a:cs typeface="Courier New" panose="02070309020205020404" pitchFamily="49" charset="0"/>
              </a:rPr>
              <a:t>AcceptDetails</a:t>
            </a:r>
            <a:r>
              <a:rPr lang="en-US" altLang="en-US" sz="1800">
                <a:latin typeface="Calibri" panose="020F0502020204030204" pitchFamily="34" charset="0"/>
                <a:cs typeface="Courier New" panose="02070309020205020404" pitchFamily="49" charset="0"/>
              </a:rPr>
              <a:t> accepts the number of products sold and the price of each product. The number of products sold is converted to </a:t>
            </a:r>
            <a:r>
              <a:rPr lang="en-US" altLang="en-US" sz="1800">
                <a:cs typeface="Courier New" panose="02070309020205020404" pitchFamily="49" charset="0"/>
              </a:rPr>
              <a:t>int</a:t>
            </a:r>
            <a:r>
              <a:rPr lang="en-US" altLang="en-US" sz="1800">
                <a:latin typeface="Calibri" panose="020F0502020204030204" pitchFamily="34" charset="0"/>
                <a:cs typeface="Courier New" panose="02070309020205020404" pitchFamily="49" charset="0"/>
              </a:rPr>
              <a:t> data type using the </a:t>
            </a:r>
            <a:r>
              <a:rPr lang="en-US" altLang="en-US" sz="1800">
                <a:cs typeface="Courier New" panose="02070309020205020404" pitchFamily="49" charset="0"/>
              </a:rPr>
              <a:t>Parse()</a:t>
            </a:r>
            <a:r>
              <a:rPr lang="en-US" altLang="en-US" sz="1800">
                <a:latin typeface="Calibri" panose="020F0502020204030204" pitchFamily="34" charset="0"/>
                <a:cs typeface="Courier New" panose="02070309020205020404" pitchFamily="49" charset="0"/>
              </a:rPr>
              <a:t> method of the </a:t>
            </a:r>
            <a:r>
              <a:rPr lang="en-US" altLang="en-US" sz="1800">
                <a:cs typeface="Courier New" panose="02070309020205020404" pitchFamily="49" charset="0"/>
              </a:rPr>
              <a:t>Int32</a:t>
            </a:r>
            <a:r>
              <a:rPr lang="en-US" altLang="en-US" sz="1800">
                <a:latin typeface="Calibri" panose="020F0502020204030204" pitchFamily="34" charset="0"/>
                <a:cs typeface="Courier New" panose="02070309020205020404" pitchFamily="49" charset="0"/>
              </a:rPr>
              <a:t> structure. </a:t>
            </a:r>
          </a:p>
          <a:p>
            <a:pPr lvl="1">
              <a:lnSpc>
                <a:spcPct val="90000"/>
              </a:lnSpc>
              <a:spcBef>
                <a:spcPct val="20000"/>
              </a:spcBef>
              <a:buClr>
                <a:srgbClr val="006666"/>
              </a:buClr>
              <a:buSzPct val="50000"/>
              <a:buFont typeface="Wingdings 2" panose="05020102010507070707" pitchFamily="18" charset="2"/>
              <a:buChar char="²"/>
            </a:pPr>
            <a:r>
              <a:rPr lang="en-US" altLang="en-US" sz="1800">
                <a:latin typeface="Calibri" panose="020F0502020204030204" pitchFamily="34" charset="0"/>
                <a:cs typeface="Courier New" panose="02070309020205020404" pitchFamily="49" charset="0"/>
              </a:rPr>
              <a:t>This method throws an exception if the value entered is not of the </a:t>
            </a:r>
            <a:r>
              <a:rPr lang="en-US" altLang="en-US" sz="1800">
                <a:cs typeface="Courier New" panose="02070309020205020404" pitchFamily="49" charset="0"/>
              </a:rPr>
              <a:t>int</a:t>
            </a:r>
            <a:r>
              <a:rPr lang="en-US" altLang="en-US" sz="1800">
                <a:latin typeface="Calibri" panose="020F0502020204030204" pitchFamily="34" charset="0"/>
                <a:cs typeface="Courier New" panose="02070309020205020404" pitchFamily="49" charset="0"/>
              </a:rPr>
              <a:t> data type. Hence, this method is included in the </a:t>
            </a:r>
            <a:r>
              <a:rPr lang="en-US" altLang="en-US" sz="1800">
                <a:cs typeface="Courier New" panose="02070309020205020404" pitchFamily="49" charset="0"/>
              </a:rPr>
              <a:t>try...catch </a:t>
            </a:r>
            <a:r>
              <a:rPr lang="en-US" altLang="en-US" sz="1800">
                <a:latin typeface="Calibri" panose="020F0502020204030204" pitchFamily="34" charset="0"/>
                <a:cs typeface="Courier New" panose="02070309020205020404" pitchFamily="49" charset="0"/>
              </a:rPr>
              <a:t>block. </a:t>
            </a:r>
          </a:p>
          <a:p>
            <a:pPr lvl="1">
              <a:lnSpc>
                <a:spcPct val="90000"/>
              </a:lnSpc>
              <a:spcBef>
                <a:spcPct val="20000"/>
              </a:spcBef>
              <a:buClr>
                <a:srgbClr val="006666"/>
              </a:buClr>
              <a:buSzPct val="50000"/>
              <a:buFont typeface="Wingdings 2" panose="05020102010507070707" pitchFamily="18" charset="2"/>
              <a:buChar char="²"/>
            </a:pPr>
            <a:r>
              <a:rPr lang="en-US" altLang="en-US" sz="1800">
                <a:latin typeface="Calibri" panose="020F0502020204030204" pitchFamily="34" charset="0"/>
                <a:cs typeface="Courier New" panose="02070309020205020404" pitchFamily="49" charset="0"/>
              </a:rPr>
              <a:t>When accepting the price of the product, the </a:t>
            </a:r>
            <a:r>
              <a:rPr lang="en-US" altLang="en-US" sz="1800">
                <a:cs typeface="Courier New" panose="02070309020205020404" pitchFamily="49" charset="0"/>
              </a:rPr>
              <a:t>TryParse</a:t>
            </a:r>
            <a:r>
              <a:rPr lang="en-US" altLang="en-US" sz="1800">
                <a:latin typeface="Calibri" panose="020F0502020204030204" pitchFamily="34" charset="0"/>
                <a:cs typeface="Courier New" panose="02070309020205020404" pitchFamily="49" charset="0"/>
              </a:rPr>
              <a:t> pattern is used to verify whether the value entered is of the correct data type. </a:t>
            </a:r>
          </a:p>
          <a:p>
            <a:pPr lvl="1">
              <a:lnSpc>
                <a:spcPct val="90000"/>
              </a:lnSpc>
              <a:spcBef>
                <a:spcPct val="20000"/>
              </a:spcBef>
              <a:buClr>
                <a:srgbClr val="006666"/>
              </a:buClr>
              <a:buSzPct val="50000"/>
              <a:buFont typeface="Wingdings 2" panose="05020102010507070707" pitchFamily="18" charset="2"/>
              <a:buChar char="²"/>
            </a:pPr>
            <a:r>
              <a:rPr lang="en-US" altLang="en-US" sz="1800">
                <a:latin typeface="Calibri" panose="020F0502020204030204" pitchFamily="34" charset="0"/>
                <a:cs typeface="Courier New" panose="02070309020205020404" pitchFamily="49" charset="0"/>
              </a:rPr>
              <a:t>If the value returned by the </a:t>
            </a:r>
            <a:r>
              <a:rPr lang="en-US" altLang="en-US" sz="1800">
                <a:cs typeface="Courier New" panose="02070309020205020404" pitchFamily="49" charset="0"/>
              </a:rPr>
              <a:t>TryParse()</a:t>
            </a:r>
            <a:r>
              <a:rPr lang="en-US" altLang="en-US" sz="1800">
                <a:latin typeface="Calibri" panose="020F0502020204030204" pitchFamily="34" charset="0"/>
                <a:cs typeface="Courier New" panose="02070309020205020404" pitchFamily="49" charset="0"/>
              </a:rPr>
              <a:t> method is true, the sale price is calculated.</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1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following figure displays the output of the code when the user enters a value which is not of </a:t>
            </a:r>
            <a:r>
              <a:rPr lang="en-US" altLang="en-US" sz="2000">
                <a:cs typeface="Courier New" panose="02070309020205020404" pitchFamily="49" charset="0"/>
              </a:rPr>
              <a:t>int</a:t>
            </a:r>
            <a:r>
              <a:rPr lang="en-US" altLang="en-US" sz="2000">
                <a:latin typeface="Calibri" panose="020F0502020204030204" pitchFamily="34" charset="0"/>
              </a:rPr>
              <a:t> data type:</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pic>
        <p:nvPicPr>
          <p:cNvPr id="43014" name="Picture 6" descr="Capture1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4724400"/>
            <a:ext cx="5791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0002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pPr eaLnBrk="1" hangingPunct="1"/>
            <a:r>
              <a:rPr lang="en-US" altLang="en-US" smtClean="0">
                <a:latin typeface="Calibri" panose="020F0502020204030204" pitchFamily="34" charset="0"/>
              </a:rPr>
              <a:t>Nested </a:t>
            </a:r>
            <a:r>
              <a:rPr lang="en-US" altLang="en-US" smtClean="0">
                <a:latin typeface="Courier New" panose="02070309020205020404" pitchFamily="49" charset="0"/>
                <a:cs typeface="Courier New" panose="02070309020205020404" pitchFamily="49" charset="0"/>
              </a:rPr>
              <a:t>try</a:t>
            </a:r>
            <a:r>
              <a:rPr lang="en-US" altLang="en-US" smtClean="0">
                <a:latin typeface="Calibri" panose="020F0502020204030204" pitchFamily="34" charset="0"/>
              </a:rPr>
              <a:t> and Multiple </a:t>
            </a:r>
            <a:r>
              <a:rPr lang="en-US" altLang="en-US" smtClean="0">
                <a:latin typeface="Courier New" panose="02070309020205020404" pitchFamily="49" charset="0"/>
                <a:cs typeface="Courier New" panose="02070309020205020404" pitchFamily="49" charset="0"/>
              </a:rPr>
              <a:t>catch</a:t>
            </a:r>
            <a:r>
              <a:rPr lang="en-US" altLang="en-US" smtClean="0">
                <a:latin typeface="Calibri" panose="020F0502020204030204" pitchFamily="34" charset="0"/>
              </a:rPr>
              <a:t> Blocks </a:t>
            </a:r>
          </a:p>
        </p:txBody>
      </p:sp>
      <p:sp>
        <p:nvSpPr>
          <p:cNvPr id="2" name="Text Placeholder 1"/>
          <p:cNvSpPr>
            <a:spLocks noGrp="1"/>
          </p:cNvSpPr>
          <p:nvPr>
            <p:ph type="body" idx="1"/>
          </p:nvPr>
        </p:nvSpPr>
        <p:spPr/>
        <p:txBody>
          <a:bodyPr/>
          <a:lstStyle/>
          <a:p>
            <a:endParaRPr lang="en-US"/>
          </a:p>
        </p:txBody>
      </p:sp>
      <p:sp>
        <p:nvSpPr>
          <p:cNvPr id="44035"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97B7FB35-699F-45F7-BD22-425D2BC8F222}" type="slidenum">
              <a:rPr lang="en-US" altLang="en-US" sz="1200">
                <a:solidFill>
                  <a:schemeClr val="bg1"/>
                </a:solidFill>
                <a:latin typeface="Calibri" panose="020F0502020204030204" pitchFamily="34" charset="0"/>
              </a:rPr>
              <a:pPr/>
              <a:t>41</a:t>
            </a:fld>
            <a:endParaRPr lang="en-US" altLang="en-US" sz="1200">
              <a:solidFill>
                <a:schemeClr val="bg1"/>
              </a:solidFill>
              <a:latin typeface="Calibri" panose="020F0502020204030204" pitchFamily="34" charset="0"/>
            </a:endParaRPr>
          </a:p>
        </p:txBody>
      </p:sp>
      <p:sp>
        <p:nvSpPr>
          <p:cNvPr id="44036"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44037" name="Rectangle 3"/>
          <p:cNvSpPr>
            <a:spLocks noChangeArrowheads="1"/>
          </p:cNvSpPr>
          <p:nvPr/>
        </p:nvSpPr>
        <p:spPr bwMode="auto">
          <a:xfrm>
            <a:off x="1752600" y="758825"/>
            <a:ext cx="8382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Exception handling code can be nested in a program. In nested exception handling, a </a:t>
            </a:r>
            <a:r>
              <a:rPr lang="en-US" altLang="en-US" sz="2400">
                <a:cs typeface="Courier New" panose="02070309020205020404" pitchFamily="49" charset="0"/>
              </a:rPr>
              <a:t>try</a:t>
            </a:r>
            <a:r>
              <a:rPr lang="en-US" altLang="en-US" sz="2400">
                <a:latin typeface="Calibri" panose="020F0502020204030204" pitchFamily="34" charset="0"/>
              </a:rPr>
              <a:t> block can enclose another </a:t>
            </a:r>
            <a:br>
              <a:rPr lang="en-US" altLang="en-US" sz="2400">
                <a:latin typeface="Calibri" panose="020F0502020204030204" pitchFamily="34" charset="0"/>
              </a:rPr>
            </a:br>
            <a:r>
              <a:rPr lang="en-US" altLang="en-US" sz="2400">
                <a:cs typeface="Courier New" panose="02070309020205020404" pitchFamily="49" charset="0"/>
              </a:rPr>
              <a:t>try-catch</a:t>
            </a:r>
            <a:r>
              <a:rPr lang="en-US" altLang="en-US" sz="1600">
                <a:cs typeface="Courier New" panose="02070309020205020404" pitchFamily="49" charset="0"/>
              </a:rPr>
              <a:t> </a:t>
            </a:r>
            <a:r>
              <a:rPr lang="en-US" altLang="en-US" sz="2400">
                <a:latin typeface="Calibri" panose="020F0502020204030204" pitchFamily="34" charset="0"/>
              </a:rPr>
              <a:t>block.</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In addition, a single </a:t>
            </a:r>
            <a:r>
              <a:rPr lang="en-US" altLang="en-US" sz="2400">
                <a:cs typeface="Courier New" panose="02070309020205020404" pitchFamily="49" charset="0"/>
              </a:rPr>
              <a:t>try</a:t>
            </a:r>
            <a:r>
              <a:rPr lang="en-US" altLang="en-US" sz="2400">
                <a:latin typeface="Calibri" panose="020F0502020204030204" pitchFamily="34" charset="0"/>
              </a:rPr>
              <a:t> block can have multiple </a:t>
            </a:r>
            <a:r>
              <a:rPr lang="en-US" altLang="en-US" sz="2400">
                <a:cs typeface="Courier New" panose="02070309020205020404" pitchFamily="49" charset="0"/>
              </a:rPr>
              <a:t>catch</a:t>
            </a:r>
            <a:r>
              <a:rPr lang="en-US" altLang="en-US" sz="2400">
                <a:latin typeface="Calibri" panose="020F0502020204030204" pitchFamily="34" charset="0"/>
              </a:rPr>
              <a:t> blocks that are sequenced to catch and handle different type of exceptions raised in the </a:t>
            </a:r>
            <a:r>
              <a:rPr lang="en-US" altLang="en-US" sz="2400">
                <a:cs typeface="Courier New" panose="02070309020205020404" pitchFamily="49" charset="0"/>
              </a:rPr>
              <a:t>try</a:t>
            </a:r>
            <a:r>
              <a:rPr lang="en-US" altLang="en-US" sz="1600">
                <a:cs typeface="Courier New" panose="02070309020205020404" pitchFamily="49" charset="0"/>
              </a:rPr>
              <a:t> </a:t>
            </a:r>
            <a:r>
              <a:rPr lang="en-US" altLang="en-US" sz="2400">
                <a:latin typeface="Calibri" panose="020F0502020204030204" pitchFamily="34" charset="0"/>
              </a:rPr>
              <a:t>block.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pic>
        <p:nvPicPr>
          <p:cNvPr id="440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1" y="4114800"/>
            <a:ext cx="180022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8434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smtClean="0">
                <a:latin typeface="Calibri" panose="020F0502020204030204" pitchFamily="34" charset="0"/>
              </a:rPr>
              <a:t>Nested </a:t>
            </a:r>
            <a:r>
              <a:rPr lang="en-US" altLang="en-US" smtClean="0">
                <a:latin typeface="Courier New" panose="02070309020205020404" pitchFamily="49" charset="0"/>
                <a:cs typeface="Courier New" panose="02070309020205020404" pitchFamily="49" charset="0"/>
              </a:rPr>
              <a:t>try</a:t>
            </a:r>
            <a:r>
              <a:rPr lang="en-US" altLang="en-US" smtClean="0">
                <a:latin typeface="Calibri" panose="020F0502020204030204" pitchFamily="34" charset="0"/>
              </a:rPr>
              <a:t> Blocks 1-4</a:t>
            </a:r>
          </a:p>
        </p:txBody>
      </p:sp>
      <p:sp>
        <p:nvSpPr>
          <p:cNvPr id="2" name="Text Placeholder 1"/>
          <p:cNvSpPr>
            <a:spLocks noGrp="1"/>
          </p:cNvSpPr>
          <p:nvPr>
            <p:ph type="body" idx="1"/>
          </p:nvPr>
        </p:nvSpPr>
        <p:spPr/>
        <p:txBody>
          <a:bodyPr/>
          <a:lstStyle/>
          <a:p>
            <a:endParaRPr lang="en-US"/>
          </a:p>
        </p:txBody>
      </p:sp>
      <p:sp>
        <p:nvSpPr>
          <p:cNvPr id="45059"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4F64BE09-5E08-4C31-BCEE-E14F96513F8A}" type="slidenum">
              <a:rPr lang="en-US" altLang="en-US" sz="1200">
                <a:solidFill>
                  <a:schemeClr val="bg1"/>
                </a:solidFill>
                <a:latin typeface="Calibri" panose="020F0502020204030204" pitchFamily="34" charset="0"/>
              </a:rPr>
              <a:pPr/>
              <a:t>42</a:t>
            </a:fld>
            <a:endParaRPr lang="en-US" altLang="en-US" sz="1200">
              <a:solidFill>
                <a:schemeClr val="bg1"/>
              </a:solidFill>
              <a:latin typeface="Calibri" panose="020F0502020204030204" pitchFamily="34" charset="0"/>
            </a:endParaRPr>
          </a:p>
        </p:txBody>
      </p:sp>
      <p:sp>
        <p:nvSpPr>
          <p:cNvPr id="45060"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45061" name="Rectangle 3"/>
          <p:cNvSpPr>
            <a:spLocks noChangeArrowheads="1"/>
          </p:cNvSpPr>
          <p:nvPr/>
        </p:nvSpPr>
        <p:spPr bwMode="auto">
          <a:xfrm>
            <a:off x="1752600" y="758825"/>
            <a:ext cx="8153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3200">
                <a:latin typeface="Calibri" panose="020F0502020204030204" pitchFamily="34" charset="0"/>
              </a:rPr>
              <a:t>Following are the features of the nested </a:t>
            </a:r>
            <a:r>
              <a:rPr lang="en-US" altLang="en-US" sz="3200">
                <a:cs typeface="Courier New" panose="02070309020205020404" pitchFamily="49" charset="0"/>
              </a:rPr>
              <a:t>try</a:t>
            </a:r>
            <a:r>
              <a:rPr lang="en-US" altLang="en-US" sz="3200">
                <a:latin typeface="Calibri" panose="020F0502020204030204" pitchFamily="34" charset="0"/>
              </a:rPr>
              <a:t> block: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graphicFrame>
        <p:nvGraphicFramePr>
          <p:cNvPr id="5" name="Diagram 4"/>
          <p:cNvGraphicFramePr/>
          <p:nvPr/>
        </p:nvGraphicFramePr>
        <p:xfrm>
          <a:off x="1981200" y="2057400"/>
          <a:ext cx="84582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49921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ltLang="en-US" smtClean="0">
                <a:latin typeface="Calibri" panose="020F0502020204030204" pitchFamily="34" charset="0"/>
              </a:rPr>
              <a:t>Nested </a:t>
            </a:r>
            <a:r>
              <a:rPr lang="en-US" altLang="en-US" smtClean="0">
                <a:latin typeface="Courier New" panose="02070309020205020404" pitchFamily="49" charset="0"/>
                <a:cs typeface="Courier New" panose="02070309020205020404" pitchFamily="49" charset="0"/>
              </a:rPr>
              <a:t>try</a:t>
            </a:r>
            <a:r>
              <a:rPr lang="en-US" altLang="en-US" smtClean="0">
                <a:latin typeface="Calibri" panose="020F0502020204030204" pitchFamily="34" charset="0"/>
              </a:rPr>
              <a:t> Blocks 2-4</a:t>
            </a:r>
          </a:p>
        </p:txBody>
      </p:sp>
      <p:sp>
        <p:nvSpPr>
          <p:cNvPr id="2" name="Text Placeholder 1"/>
          <p:cNvSpPr>
            <a:spLocks noGrp="1"/>
          </p:cNvSpPr>
          <p:nvPr>
            <p:ph type="body" idx="1"/>
          </p:nvPr>
        </p:nvSpPr>
        <p:spPr/>
        <p:txBody>
          <a:bodyPr/>
          <a:lstStyle/>
          <a:p>
            <a:endParaRPr lang="en-US"/>
          </a:p>
        </p:txBody>
      </p:sp>
      <p:sp>
        <p:nvSpPr>
          <p:cNvPr id="46083"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5EC7EA96-0954-4FC3-9F5F-AC070B16C042}" type="slidenum">
              <a:rPr lang="en-US" altLang="en-US" sz="1200">
                <a:solidFill>
                  <a:schemeClr val="bg1"/>
                </a:solidFill>
                <a:latin typeface="Calibri" panose="020F0502020204030204" pitchFamily="34" charset="0"/>
              </a:rPr>
              <a:pPr/>
              <a:t>43</a:t>
            </a:fld>
            <a:endParaRPr lang="en-US" altLang="en-US" sz="1200">
              <a:solidFill>
                <a:schemeClr val="bg1"/>
              </a:solidFill>
              <a:latin typeface="Calibri" panose="020F0502020204030204" pitchFamily="34" charset="0"/>
            </a:endParaRPr>
          </a:p>
        </p:txBody>
      </p:sp>
      <p:sp>
        <p:nvSpPr>
          <p:cNvPr id="46084"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46085" name="Rectangle 3"/>
          <p:cNvSpPr>
            <a:spLocks noChangeArrowheads="1"/>
          </p:cNvSpPr>
          <p:nvPr/>
        </p:nvSpPr>
        <p:spPr bwMode="auto">
          <a:xfrm>
            <a:off x="1752600" y="758826"/>
            <a:ext cx="81534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following syntax is used to create nested </a:t>
            </a:r>
            <a:r>
              <a:rPr lang="en-US" altLang="en-US" sz="2400">
                <a:cs typeface="Courier New" panose="02070309020205020404" pitchFamily="49" charset="0"/>
              </a:rPr>
              <a:t>try…catch</a:t>
            </a:r>
            <a:r>
              <a:rPr lang="en-US" altLang="en-US" sz="1600">
                <a:cs typeface="Courier New" panose="02070309020205020404" pitchFamily="49" charset="0"/>
              </a:rPr>
              <a:t> </a:t>
            </a:r>
            <a:r>
              <a:rPr lang="en-US" altLang="en-US" sz="2400">
                <a:latin typeface="Calibri" panose="020F0502020204030204" pitchFamily="34" charset="0"/>
              </a:rPr>
              <a:t>blocks: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46086" name="Text Box 6"/>
          <p:cNvSpPr txBox="1">
            <a:spLocks noChangeArrowheads="1"/>
          </p:cNvSpPr>
          <p:nvPr/>
        </p:nvSpPr>
        <p:spPr bwMode="auto">
          <a:xfrm>
            <a:off x="3657600" y="1600200"/>
            <a:ext cx="5334000" cy="4419600"/>
          </a:xfrm>
          <a:prstGeom prst="rect">
            <a:avLst/>
          </a:prstGeom>
          <a:solidFill>
            <a:srgbClr val="FFFF00">
              <a:alpha val="39999"/>
            </a:srgbClr>
          </a:solidFill>
          <a:ln w="12700" algn="ctr">
            <a:solidFill>
              <a:schemeClr val="tx1"/>
            </a:solidFill>
            <a:miter lim="800000"/>
            <a:headEnd/>
            <a:tailEnd/>
          </a:ln>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try</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outer try block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try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inner try block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catch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inner catch block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this is optional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finally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inner finally block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catch</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outer catch block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this is optional</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finally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sz="1100">
                <a:solidFill>
                  <a:srgbClr val="000000"/>
                </a:solidFill>
                <a:ea typeface="Calibri" panose="020F0502020204030204" pitchFamily="34" charset="0"/>
                <a:cs typeface="Times New Roman" panose="02020603050405020304" pitchFamily="18" charset="0"/>
              </a:rPr>
              <a:t>// outer finally block </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altLang="en-US" sz="1100">
                <a:solidFill>
                  <a:srgbClr val="000000"/>
                </a:solidFill>
                <a:ea typeface="Calibri" panose="020F0502020204030204" pitchFamily="34" charset="0"/>
                <a:cs typeface="Times New Roman" panose="02020603050405020304" pitchFamily="18" charset="0"/>
              </a:rPr>
              <a:t>}</a:t>
            </a:r>
            <a:endParaRPr lang="en-US" altLang="en-US" sz="1100">
              <a:latin typeface="Calibri" panose="020F0502020204030204" pitchFamily="34" charset="0"/>
              <a:ea typeface="Calibri" panose="020F0502020204030204" pitchFamily="34" charset="0"/>
              <a:cs typeface="Times New Roman" panose="02020603050405020304" pitchFamily="18" charset="0"/>
            </a:endParaRPr>
          </a:p>
        </p:txBody>
      </p:sp>
      <p:sp>
        <p:nvSpPr>
          <p:cNvPr id="46087" name="Text Box 4"/>
          <p:cNvSpPr txBox="1">
            <a:spLocks noChangeArrowheads="1"/>
          </p:cNvSpPr>
          <p:nvPr/>
        </p:nvSpPr>
        <p:spPr bwMode="auto">
          <a:xfrm>
            <a:off x="2133600" y="1600200"/>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18355815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smtClean="0">
                <a:latin typeface="Calibri" panose="020F0502020204030204" pitchFamily="34" charset="0"/>
              </a:rPr>
              <a:t>Nested </a:t>
            </a:r>
            <a:r>
              <a:rPr lang="en-US" altLang="en-US" smtClean="0">
                <a:latin typeface="Courier New" panose="02070309020205020404" pitchFamily="49" charset="0"/>
                <a:cs typeface="Courier New" panose="02070309020205020404" pitchFamily="49" charset="0"/>
              </a:rPr>
              <a:t>try</a:t>
            </a:r>
            <a:r>
              <a:rPr lang="en-US" altLang="en-US" smtClean="0">
                <a:latin typeface="Calibri" panose="020F0502020204030204" pitchFamily="34" charset="0"/>
              </a:rPr>
              <a:t> Blocks 3-4</a:t>
            </a:r>
          </a:p>
        </p:txBody>
      </p:sp>
      <p:sp>
        <p:nvSpPr>
          <p:cNvPr id="2" name="Text Placeholder 1"/>
          <p:cNvSpPr>
            <a:spLocks noGrp="1"/>
          </p:cNvSpPr>
          <p:nvPr>
            <p:ph type="body" idx="1"/>
          </p:nvPr>
        </p:nvSpPr>
        <p:spPr/>
        <p:txBody>
          <a:bodyPr/>
          <a:lstStyle/>
          <a:p>
            <a:endParaRPr lang="en-US"/>
          </a:p>
        </p:txBody>
      </p:sp>
      <p:sp>
        <p:nvSpPr>
          <p:cNvPr id="47107"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9520FF76-FA47-483F-848A-38C698DAD313}" type="slidenum">
              <a:rPr lang="en-US" altLang="en-US" sz="1200">
                <a:solidFill>
                  <a:schemeClr val="bg1"/>
                </a:solidFill>
                <a:latin typeface="Calibri" panose="020F0502020204030204" pitchFamily="34" charset="0"/>
              </a:rPr>
              <a:pPr/>
              <a:t>44</a:t>
            </a:fld>
            <a:endParaRPr lang="en-US" altLang="en-US" sz="1200">
              <a:solidFill>
                <a:schemeClr val="bg1"/>
              </a:solidFill>
              <a:latin typeface="Calibri" panose="020F0502020204030204" pitchFamily="34" charset="0"/>
            </a:endParaRPr>
          </a:p>
        </p:txBody>
      </p:sp>
      <p:sp>
        <p:nvSpPr>
          <p:cNvPr id="47108"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47109" name="Rectangle 3"/>
          <p:cNvSpPr>
            <a:spLocks noChangeArrowheads="1"/>
          </p:cNvSpPr>
          <p:nvPr/>
        </p:nvSpPr>
        <p:spPr bwMode="auto">
          <a:xfrm>
            <a:off x="1752600" y="762000"/>
            <a:ext cx="8534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 The following code demonstrates the use of nested </a:t>
            </a:r>
            <a:r>
              <a:rPr lang="en-US" altLang="en-US" sz="2000">
                <a:cs typeface="Courier New" panose="02070309020205020404" pitchFamily="49" charset="0"/>
              </a:rPr>
              <a:t>try</a:t>
            </a:r>
            <a:r>
              <a:rPr lang="en-US" altLang="en-US" sz="2000">
                <a:latin typeface="Calibri" panose="020F0502020204030204" pitchFamily="34" charset="0"/>
              </a:rPr>
              <a:t> blocks:</a:t>
            </a:r>
          </a:p>
        </p:txBody>
      </p:sp>
      <p:sp>
        <p:nvSpPr>
          <p:cNvPr id="47110" name="Text Box 4"/>
          <p:cNvSpPr txBox="1">
            <a:spLocks noChangeArrowheads="1"/>
          </p:cNvSpPr>
          <p:nvPr/>
        </p:nvSpPr>
        <p:spPr bwMode="auto">
          <a:xfrm>
            <a:off x="2133600" y="12192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
        <p:nvSpPr>
          <p:cNvPr id="9" name="Text Box 6"/>
          <p:cNvSpPr txBox="1">
            <a:spLocks noChangeArrowheads="1"/>
          </p:cNvSpPr>
          <p:nvPr/>
        </p:nvSpPr>
        <p:spPr bwMode="auto">
          <a:xfrm>
            <a:off x="2590800" y="1828800"/>
            <a:ext cx="8001000" cy="42672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spcBef>
                <a:spcPts val="1700"/>
              </a:spcBef>
              <a:defRPr/>
            </a:pPr>
            <a:r>
              <a:rPr lang="en-US" sz="1200" dirty="0">
                <a:latin typeface="Courier New"/>
                <a:ea typeface="Calibri"/>
                <a:cs typeface="Times New Roman"/>
              </a:rPr>
              <a:t>static void Main(string[] </a:t>
            </a:r>
            <a:r>
              <a:rPr lang="en-US" sz="1200" dirty="0" err="1">
                <a:latin typeface="Courier New"/>
                <a:ea typeface="Calibri"/>
                <a:cs typeface="Times New Roman"/>
              </a:rPr>
              <a:t>args</a:t>
            </a:r>
            <a:r>
              <a:rPr lang="en-US" sz="1200" dirty="0">
                <a:latin typeface="Courier New"/>
                <a:ea typeface="Calibri"/>
                <a:cs typeface="Times New Roman"/>
              </a:rPr>
              <a:t>)</a:t>
            </a:r>
            <a:endParaRPr lang="en-US" sz="1200" dirty="0">
              <a:latin typeface="Calibri"/>
              <a:ea typeface="Calibri"/>
              <a:cs typeface="Times New Roman"/>
            </a:endParaRPr>
          </a:p>
          <a:p>
            <a:pPr>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string[] names = {“John”, “James”}; </a:t>
            </a:r>
            <a:endParaRPr lang="en-US" sz="1200" dirty="0">
              <a:latin typeface="Calibri"/>
              <a:ea typeface="Calibri"/>
              <a:cs typeface="Times New Roman"/>
            </a:endParaRPr>
          </a:p>
          <a:p>
            <a:pPr indent="571500">
              <a:lnSpc>
                <a:spcPts val="1105"/>
              </a:lnSpc>
              <a:spcBef>
                <a:spcPts val="200"/>
              </a:spcBef>
              <a:defRPr/>
            </a:pPr>
            <a:r>
              <a:rPr lang="en-US" sz="1200" dirty="0" err="1">
                <a:latin typeface="Courier New"/>
                <a:ea typeface="Calibri"/>
                <a:cs typeface="Times New Roman"/>
              </a:rPr>
              <a:t>int</a:t>
            </a:r>
            <a:r>
              <a:rPr lang="en-US" sz="1200" dirty="0">
                <a:latin typeface="Courier New"/>
                <a:ea typeface="Calibri"/>
                <a:cs typeface="Times New Roman"/>
              </a:rPr>
              <a:t> </a:t>
            </a:r>
            <a:r>
              <a:rPr lang="en-US" sz="1200" dirty="0" err="1">
                <a:latin typeface="Courier New"/>
                <a:ea typeface="Calibri"/>
                <a:cs typeface="Times New Roman"/>
              </a:rPr>
              <a:t>numOne</a:t>
            </a:r>
            <a:r>
              <a:rPr lang="en-US" sz="1200" dirty="0">
                <a:latin typeface="Courier New"/>
                <a:ea typeface="Calibri"/>
                <a:cs typeface="Times New Roman"/>
              </a:rPr>
              <a:t> = 0; </a:t>
            </a:r>
            <a:endParaRPr lang="en-US" sz="1200" dirty="0">
              <a:latin typeface="Calibri"/>
              <a:ea typeface="Calibri"/>
              <a:cs typeface="Times New Roman"/>
            </a:endParaRPr>
          </a:p>
          <a:p>
            <a:pPr indent="571500">
              <a:lnSpc>
                <a:spcPts val="1105"/>
              </a:lnSpc>
              <a:spcBef>
                <a:spcPts val="200"/>
              </a:spcBef>
              <a:defRPr/>
            </a:pPr>
            <a:r>
              <a:rPr lang="en-US" sz="1200" dirty="0" err="1">
                <a:latin typeface="Courier New"/>
                <a:ea typeface="Calibri"/>
                <a:cs typeface="Times New Roman"/>
              </a:rPr>
              <a:t>int</a:t>
            </a:r>
            <a:r>
              <a:rPr lang="en-US" sz="1200" dirty="0">
                <a:latin typeface="Courier New"/>
                <a:ea typeface="Calibri"/>
                <a:cs typeface="Times New Roman"/>
              </a:rPr>
              <a:t> result;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try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(“This is the outer try block”);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try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result = 133 / </a:t>
            </a:r>
            <a:r>
              <a:rPr lang="en-US" sz="1200" dirty="0" err="1">
                <a:latin typeface="Courier New"/>
                <a:ea typeface="Calibri"/>
                <a:cs typeface="Times New Roman"/>
              </a:rPr>
              <a:t>numOne</a:t>
            </a: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catch (</a:t>
            </a:r>
            <a:r>
              <a:rPr lang="en-US" sz="1200" dirty="0" err="1">
                <a:latin typeface="Courier New"/>
                <a:ea typeface="Calibri"/>
                <a:cs typeface="Times New Roman"/>
              </a:rPr>
              <a:t>ArithmeticException</a:t>
            </a:r>
            <a:r>
              <a:rPr lang="en-US" sz="1200" dirty="0">
                <a:latin typeface="Courier New"/>
                <a:ea typeface="Calibri"/>
                <a:cs typeface="Times New Roman"/>
              </a:rPr>
              <a:t> </a:t>
            </a:r>
            <a:r>
              <a:rPr lang="en-US" sz="1200" dirty="0" err="1">
                <a:latin typeface="Courier New"/>
                <a:ea typeface="Calibri"/>
                <a:cs typeface="Times New Roman"/>
              </a:rPr>
              <a:t>objMaths</a:t>
            </a: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(“Divide by 0 “ + </a:t>
            </a:r>
            <a:r>
              <a:rPr lang="en-US" sz="1200" dirty="0" err="1">
                <a:latin typeface="Courier New"/>
                <a:ea typeface="Calibri"/>
                <a:cs typeface="Times New Roman"/>
              </a:rPr>
              <a:t>objMaths</a:t>
            </a: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names[2] = “Smith”;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catch (</a:t>
            </a:r>
            <a:r>
              <a:rPr lang="en-US" sz="1200" dirty="0" err="1">
                <a:latin typeface="Courier New"/>
                <a:ea typeface="Calibri"/>
                <a:cs typeface="Times New Roman"/>
              </a:rPr>
              <a:t>IndexOutOfRangeException</a:t>
            </a:r>
            <a:r>
              <a:rPr lang="en-US" sz="1200" dirty="0">
                <a:latin typeface="Courier New"/>
                <a:ea typeface="Calibri"/>
                <a:cs typeface="Times New Roman"/>
              </a:rPr>
              <a:t> </a:t>
            </a:r>
            <a:r>
              <a:rPr lang="en-US" sz="1200" dirty="0" err="1">
                <a:latin typeface="Courier New"/>
                <a:ea typeface="Calibri"/>
                <a:cs typeface="Times New Roman"/>
              </a:rPr>
              <a:t>objIndex</a:t>
            </a: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(“Wrong number of arguments supplied ” + </a:t>
            </a:r>
            <a:r>
              <a:rPr lang="en-US" sz="1200" dirty="0" err="1">
                <a:latin typeface="Courier New"/>
                <a:ea typeface="Calibri"/>
                <a:cs typeface="Times New Roman"/>
              </a:rPr>
              <a:t>objIndex</a:t>
            </a:r>
            <a:r>
              <a:rPr lang="en-US" sz="1200" dirty="0">
                <a:latin typeface="Courier New"/>
                <a:ea typeface="Calibri"/>
                <a:cs typeface="Times New Roman"/>
              </a:rPr>
              <a:t>); </a:t>
            </a:r>
            <a:endParaRPr lang="en-US" sz="1200" dirty="0">
              <a:latin typeface="Calibri"/>
              <a:ea typeface="Calibri"/>
              <a:cs typeface="Times New Roman"/>
            </a:endParaRPr>
          </a:p>
          <a:p>
            <a:pPr indent="5715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a:lnSpc>
                <a:spcPct val="115000"/>
              </a:lnSpc>
              <a:spcAft>
                <a:spcPts val="1000"/>
              </a:spcAft>
              <a:defRPr/>
            </a:pPr>
            <a:r>
              <a:rPr lang="en-US" sz="1200" dirty="0">
                <a:latin typeface="Courier New"/>
                <a:ea typeface="Calibri"/>
                <a:cs typeface="Times New Roman"/>
              </a:rPr>
              <a:t>}</a:t>
            </a:r>
            <a:endParaRPr lang="en-US" sz="1200" dirty="0">
              <a:latin typeface="Calibri"/>
              <a:ea typeface="Calibri"/>
              <a:cs typeface="Times New Roman"/>
            </a:endParaRPr>
          </a:p>
          <a:p>
            <a:pPr eaLnBrk="1" hangingPunct="1">
              <a:lnSpc>
                <a:spcPct val="70000"/>
              </a:lnSpc>
              <a:spcBef>
                <a:spcPct val="50000"/>
              </a:spcBef>
              <a:defRPr/>
            </a:pPr>
            <a:endParaRPr lang="en-US" sz="1200" dirty="0"/>
          </a:p>
        </p:txBody>
      </p:sp>
    </p:spTree>
    <p:extLst>
      <p:ext uri="{BB962C8B-B14F-4D97-AF65-F5344CB8AC3E}">
        <p14:creationId xmlns:p14="http://schemas.microsoft.com/office/powerpoint/2010/main" val="3820724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tLang="en-US" smtClean="0">
                <a:latin typeface="Calibri" panose="020F0502020204030204" pitchFamily="34" charset="0"/>
              </a:rPr>
              <a:t>Nested </a:t>
            </a:r>
            <a:r>
              <a:rPr lang="en-US" altLang="en-US" smtClean="0">
                <a:latin typeface="Courier New" panose="02070309020205020404" pitchFamily="49" charset="0"/>
                <a:cs typeface="Courier New" panose="02070309020205020404" pitchFamily="49" charset="0"/>
              </a:rPr>
              <a:t>try</a:t>
            </a:r>
            <a:r>
              <a:rPr lang="en-US" altLang="en-US" smtClean="0">
                <a:latin typeface="Calibri" panose="020F0502020204030204" pitchFamily="34" charset="0"/>
              </a:rPr>
              <a:t> Blocks 4-4</a:t>
            </a:r>
          </a:p>
        </p:txBody>
      </p:sp>
      <p:sp>
        <p:nvSpPr>
          <p:cNvPr id="2" name="Text Placeholder 1"/>
          <p:cNvSpPr>
            <a:spLocks noGrp="1"/>
          </p:cNvSpPr>
          <p:nvPr>
            <p:ph type="body" idx="1"/>
          </p:nvPr>
        </p:nvSpPr>
        <p:spPr/>
        <p:txBody>
          <a:bodyPr/>
          <a:lstStyle/>
          <a:p>
            <a:endParaRPr lang="en-US"/>
          </a:p>
        </p:txBody>
      </p:sp>
      <p:sp>
        <p:nvSpPr>
          <p:cNvPr id="48131"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CD4087C-9D36-4CEE-A84A-CA78A45D6FC2}" type="slidenum">
              <a:rPr lang="en-US" altLang="en-US" sz="1200">
                <a:solidFill>
                  <a:schemeClr val="bg1"/>
                </a:solidFill>
                <a:latin typeface="Calibri" panose="020F0502020204030204" pitchFamily="34" charset="0"/>
              </a:rPr>
              <a:pPr/>
              <a:t>45</a:t>
            </a:fld>
            <a:endParaRPr lang="en-US" altLang="en-US" sz="1200">
              <a:solidFill>
                <a:schemeClr val="bg1"/>
              </a:solidFill>
              <a:latin typeface="Calibri" panose="020F0502020204030204" pitchFamily="34" charset="0"/>
            </a:endParaRPr>
          </a:p>
        </p:txBody>
      </p:sp>
      <p:sp>
        <p:nvSpPr>
          <p:cNvPr id="48132"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48133" name="Rectangle 3"/>
          <p:cNvSpPr>
            <a:spLocks noChangeArrowheads="1"/>
          </p:cNvSpPr>
          <p:nvPr/>
        </p:nvSpPr>
        <p:spPr bwMode="auto">
          <a:xfrm>
            <a:off x="1752600" y="758825"/>
            <a:ext cx="8153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In the code: </a:t>
            </a:r>
          </a:p>
          <a:p>
            <a:pPr lvl="1">
              <a:lnSpc>
                <a:spcPct val="90000"/>
              </a:lnSpc>
              <a:spcBef>
                <a:spcPct val="20000"/>
              </a:spcBef>
              <a:buClr>
                <a:srgbClr val="006666"/>
              </a:buClr>
              <a:buSzPct val="50000"/>
              <a:buFont typeface="Wingdings 2" panose="05020102010507070707" pitchFamily="18" charset="2"/>
              <a:buChar char="²"/>
            </a:pPr>
            <a:r>
              <a:rPr lang="en-US" altLang="en-US" sz="1600">
                <a:latin typeface="Calibri" panose="020F0502020204030204" pitchFamily="34" charset="0"/>
              </a:rPr>
              <a:t>The array variable called </a:t>
            </a:r>
            <a:r>
              <a:rPr lang="en-US" altLang="en-US" sz="1600" b="1">
                <a:cs typeface="Courier New" panose="02070309020205020404" pitchFamily="49" charset="0"/>
              </a:rPr>
              <a:t>names</a:t>
            </a:r>
            <a:r>
              <a:rPr lang="en-US" altLang="en-US" sz="1600">
                <a:latin typeface="Calibri" panose="020F0502020204030204" pitchFamily="34" charset="0"/>
              </a:rPr>
              <a:t> of type string is initialized to have two values.</a:t>
            </a:r>
          </a:p>
          <a:p>
            <a:pPr lvl="1">
              <a:lnSpc>
                <a:spcPct val="90000"/>
              </a:lnSpc>
              <a:spcBef>
                <a:spcPct val="20000"/>
              </a:spcBef>
              <a:buClr>
                <a:srgbClr val="006666"/>
              </a:buClr>
              <a:buSzPct val="50000"/>
              <a:buFont typeface="Wingdings 2" panose="05020102010507070707" pitchFamily="18" charset="2"/>
              <a:buChar char="²"/>
            </a:pPr>
            <a:r>
              <a:rPr lang="en-US" altLang="en-US" sz="1600">
                <a:latin typeface="Calibri" panose="020F0502020204030204" pitchFamily="34" charset="0"/>
              </a:rPr>
              <a:t>The outer </a:t>
            </a:r>
            <a:r>
              <a:rPr lang="en-US" altLang="en-US" sz="1600">
                <a:cs typeface="Courier New" panose="02070309020205020404" pitchFamily="49" charset="0"/>
              </a:rPr>
              <a:t>try</a:t>
            </a:r>
            <a:r>
              <a:rPr lang="en-US" altLang="en-US" sz="1600">
                <a:latin typeface="Calibri" panose="020F0502020204030204" pitchFamily="34" charset="0"/>
              </a:rPr>
              <a:t> block consists of another </a:t>
            </a:r>
            <a:r>
              <a:rPr lang="en-US" altLang="en-US" sz="1600">
                <a:cs typeface="Courier New" panose="02070309020205020404" pitchFamily="49" charset="0"/>
              </a:rPr>
              <a:t>try-catch</a:t>
            </a:r>
            <a:r>
              <a:rPr lang="en-US" altLang="en-US" sz="1600">
                <a:latin typeface="Calibri" panose="020F0502020204030204" pitchFamily="34" charset="0"/>
              </a:rPr>
              <a:t> construct. </a:t>
            </a:r>
          </a:p>
          <a:p>
            <a:pPr lvl="1">
              <a:lnSpc>
                <a:spcPct val="90000"/>
              </a:lnSpc>
              <a:spcBef>
                <a:spcPct val="20000"/>
              </a:spcBef>
              <a:buClr>
                <a:srgbClr val="006666"/>
              </a:buClr>
              <a:buSzPct val="50000"/>
              <a:buFont typeface="Wingdings 2" panose="05020102010507070707" pitchFamily="18" charset="2"/>
              <a:buChar char="²"/>
            </a:pPr>
            <a:r>
              <a:rPr lang="en-US" altLang="en-US" sz="1600">
                <a:latin typeface="Calibri" panose="020F0502020204030204" pitchFamily="34" charset="0"/>
              </a:rPr>
              <a:t>The inner </a:t>
            </a:r>
            <a:r>
              <a:rPr lang="en-US" altLang="en-US" sz="1600">
                <a:cs typeface="Courier New" panose="02070309020205020404" pitchFamily="49" charset="0"/>
              </a:rPr>
              <a:t>try</a:t>
            </a:r>
            <a:r>
              <a:rPr lang="en-US" altLang="en-US" sz="1600">
                <a:latin typeface="Calibri" panose="020F0502020204030204" pitchFamily="34" charset="0"/>
              </a:rPr>
              <a:t> block divides two numbers. As an attempt is made to divide the number by zero, the inner </a:t>
            </a:r>
            <a:r>
              <a:rPr lang="en-US" altLang="en-US" sz="1600">
                <a:cs typeface="Courier New" panose="02070309020205020404" pitchFamily="49" charset="0"/>
              </a:rPr>
              <a:t>try</a:t>
            </a:r>
            <a:r>
              <a:rPr lang="en-US" altLang="en-US" sz="1600">
                <a:latin typeface="Calibri" panose="020F0502020204030204" pitchFamily="34" charset="0"/>
              </a:rPr>
              <a:t> block throws an exception, which is handled by the inner </a:t>
            </a:r>
            <a:r>
              <a:rPr lang="en-US" altLang="en-US" sz="1600">
                <a:cs typeface="Courier New" panose="02070309020205020404" pitchFamily="49" charset="0"/>
              </a:rPr>
              <a:t>catch</a:t>
            </a:r>
            <a:r>
              <a:rPr lang="en-US" altLang="en-US" sz="1600">
                <a:latin typeface="Calibri" panose="020F0502020204030204" pitchFamily="34" charset="0"/>
              </a:rPr>
              <a:t> block.</a:t>
            </a:r>
          </a:p>
          <a:p>
            <a:pPr lvl="1">
              <a:lnSpc>
                <a:spcPct val="90000"/>
              </a:lnSpc>
              <a:spcBef>
                <a:spcPct val="20000"/>
              </a:spcBef>
              <a:buClr>
                <a:srgbClr val="006666"/>
              </a:buClr>
              <a:buSzPct val="50000"/>
              <a:buFont typeface="Wingdings 2" panose="05020102010507070707" pitchFamily="18" charset="2"/>
              <a:buChar char="²"/>
            </a:pPr>
            <a:r>
              <a:rPr lang="en-US" altLang="en-US" sz="1600">
                <a:latin typeface="Calibri" panose="020F0502020204030204" pitchFamily="34" charset="0"/>
              </a:rPr>
              <a:t>In addition, in the outer </a:t>
            </a:r>
            <a:r>
              <a:rPr lang="en-US" altLang="en-US" sz="1600">
                <a:cs typeface="Courier New" panose="02070309020205020404" pitchFamily="49" charset="0"/>
              </a:rPr>
              <a:t>try</a:t>
            </a:r>
            <a:r>
              <a:rPr lang="en-US" altLang="en-US" sz="1600">
                <a:latin typeface="Calibri" panose="020F0502020204030204" pitchFamily="34" charset="0"/>
              </a:rPr>
              <a:t> block, there is a statement referencing a third array element whereas, the array can store only two values. So, the outer </a:t>
            </a:r>
            <a:r>
              <a:rPr lang="en-US" altLang="en-US" sz="1600">
                <a:cs typeface="Courier New" panose="02070309020205020404" pitchFamily="49" charset="0"/>
              </a:rPr>
              <a:t>try</a:t>
            </a:r>
            <a:r>
              <a:rPr lang="en-US" altLang="en-US" sz="1600">
                <a:latin typeface="Calibri" panose="020F0502020204030204" pitchFamily="34" charset="0"/>
              </a:rPr>
              <a:t> block also throws an exception, which is handled by the outer </a:t>
            </a:r>
            <a:r>
              <a:rPr lang="en-US" altLang="en-US" sz="1600">
                <a:cs typeface="Courier New" panose="02070309020205020404" pitchFamily="49" charset="0"/>
              </a:rPr>
              <a:t>catch</a:t>
            </a:r>
            <a:r>
              <a:rPr lang="en-US" altLang="en-US" sz="1600">
                <a:latin typeface="Calibri" panose="020F0502020204030204" pitchFamily="34" charset="0"/>
              </a:rPr>
              <a:t> block.</a:t>
            </a:r>
          </a:p>
        </p:txBody>
      </p:sp>
      <p:sp>
        <p:nvSpPr>
          <p:cNvPr id="5" name="Rectangle 3"/>
          <p:cNvSpPr>
            <a:spLocks noChangeArrowheads="1"/>
          </p:cNvSpPr>
          <p:nvPr/>
        </p:nvSpPr>
        <p:spPr bwMode="auto">
          <a:xfrm>
            <a:off x="1828800" y="3048000"/>
            <a:ext cx="8153400" cy="54864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endParaRPr lang="en-US"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dirty="0">
              <a:latin typeface="Calibri" pitchFamily="34" charset="0"/>
            </a:endParaRPr>
          </a:p>
          <a:p>
            <a:pPr>
              <a:lnSpc>
                <a:spcPct val="115000"/>
              </a:lnSpc>
              <a:spcAft>
                <a:spcPts val="1000"/>
              </a:spcAft>
              <a:defRPr/>
            </a:pPr>
            <a:r>
              <a:rPr lang="en-US" dirty="0">
                <a:latin typeface="Courier New"/>
                <a:ea typeface="Calibri"/>
                <a:cs typeface="Times New Roman"/>
              </a:rPr>
              <a:t>This is the outer try block</a:t>
            </a:r>
            <a:endParaRPr lang="en-US" dirty="0">
              <a:latin typeface="Calibri"/>
              <a:ea typeface="Calibri"/>
              <a:cs typeface="Times New Roman"/>
            </a:endParaRPr>
          </a:p>
          <a:p>
            <a:pPr>
              <a:lnSpc>
                <a:spcPct val="115000"/>
              </a:lnSpc>
              <a:spcAft>
                <a:spcPts val="1000"/>
              </a:spcAft>
              <a:defRPr/>
            </a:pPr>
            <a:r>
              <a:rPr lang="en-US" dirty="0">
                <a:latin typeface="Courier New"/>
                <a:ea typeface="Calibri"/>
                <a:cs typeface="Times New Roman"/>
              </a:rPr>
              <a:t>Divide by 0 </a:t>
            </a:r>
            <a:r>
              <a:rPr lang="en-US" dirty="0" err="1">
                <a:latin typeface="Courier New"/>
                <a:ea typeface="Calibri"/>
                <a:cs typeface="Times New Roman"/>
              </a:rPr>
              <a:t>System.DivideByZeroException</a:t>
            </a:r>
            <a:r>
              <a:rPr lang="en-US" dirty="0">
                <a:latin typeface="Courier New"/>
                <a:ea typeface="Calibri"/>
                <a:cs typeface="Times New Roman"/>
              </a:rPr>
              <a:t>: Attempted to divide by zero.</a:t>
            </a:r>
            <a:endParaRPr lang="en-US" dirty="0">
              <a:latin typeface="Calibri"/>
              <a:ea typeface="Calibri"/>
              <a:cs typeface="Times New Roman"/>
            </a:endParaRPr>
          </a:p>
          <a:p>
            <a:pPr>
              <a:lnSpc>
                <a:spcPct val="115000"/>
              </a:lnSpc>
              <a:spcAft>
                <a:spcPts val="1000"/>
              </a:spcAft>
              <a:defRPr/>
            </a:pPr>
            <a:r>
              <a:rPr lang="en-US" dirty="0">
                <a:latin typeface="Courier New"/>
                <a:ea typeface="Calibri"/>
                <a:cs typeface="Times New Roman"/>
              </a:rPr>
              <a:t>   at </a:t>
            </a:r>
            <a:r>
              <a:rPr lang="en-US" dirty="0" err="1">
                <a:latin typeface="Courier New"/>
                <a:ea typeface="Calibri"/>
                <a:cs typeface="Times New Roman"/>
              </a:rPr>
              <a:t>Product.Main</a:t>
            </a:r>
            <a:r>
              <a:rPr lang="en-US" dirty="0">
                <a:latin typeface="Courier New"/>
                <a:ea typeface="Calibri"/>
                <a:cs typeface="Times New Roman"/>
              </a:rPr>
              <a:t>(String[] </a:t>
            </a:r>
            <a:r>
              <a:rPr lang="en-US" dirty="0" err="1">
                <a:latin typeface="Courier New"/>
                <a:ea typeface="Calibri"/>
                <a:cs typeface="Times New Roman"/>
              </a:rPr>
              <a:t>args</a:t>
            </a:r>
            <a:r>
              <a:rPr lang="en-US" dirty="0">
                <a:latin typeface="Courier New"/>
                <a:ea typeface="Calibri"/>
                <a:cs typeface="Times New Roman"/>
              </a:rPr>
              <a:t>) in c:\ConsoleApplication1\</a:t>
            </a:r>
            <a:r>
              <a:rPr lang="en-US" dirty="0" err="1">
                <a:latin typeface="Courier New"/>
                <a:ea typeface="Calibri"/>
                <a:cs typeface="Times New Roman"/>
              </a:rPr>
              <a:t>Program.cs:line</a:t>
            </a:r>
            <a:r>
              <a:rPr lang="en-US" dirty="0">
                <a:latin typeface="Courier New"/>
                <a:ea typeface="Calibri"/>
                <a:cs typeface="Times New Roman"/>
              </a:rPr>
              <a:t> 52</a:t>
            </a:r>
            <a:endParaRPr lang="en-US" dirty="0">
              <a:latin typeface="Calibri"/>
              <a:ea typeface="Calibri"/>
              <a:cs typeface="Times New Roman"/>
            </a:endParaRPr>
          </a:p>
          <a:p>
            <a:pPr>
              <a:lnSpc>
                <a:spcPct val="115000"/>
              </a:lnSpc>
              <a:spcAft>
                <a:spcPts val="1000"/>
              </a:spcAft>
              <a:defRPr/>
            </a:pPr>
            <a:r>
              <a:rPr lang="en-US" dirty="0">
                <a:latin typeface="Courier New"/>
                <a:ea typeface="Calibri"/>
                <a:cs typeface="Times New Roman"/>
              </a:rPr>
              <a:t>Wrong number of arguments supplied </a:t>
            </a:r>
            <a:r>
              <a:rPr lang="en-US" dirty="0" err="1">
                <a:latin typeface="Courier New"/>
                <a:ea typeface="Calibri"/>
                <a:cs typeface="Times New Roman"/>
              </a:rPr>
              <a:t>System.IndexOutOfRangeException</a:t>
            </a:r>
            <a:r>
              <a:rPr lang="en-US" dirty="0">
                <a:latin typeface="Courier New"/>
                <a:ea typeface="Calibri"/>
                <a:cs typeface="Times New Roman"/>
              </a:rPr>
              <a:t>: Index was outside the bounds of the array.</a:t>
            </a:r>
            <a:endParaRPr lang="en-US" dirty="0">
              <a:latin typeface="Calibri"/>
              <a:ea typeface="Calibri"/>
              <a:cs typeface="Times New Roman"/>
            </a:endParaRPr>
          </a:p>
          <a:p>
            <a:pPr>
              <a:lnSpc>
                <a:spcPct val="115000"/>
              </a:lnSpc>
              <a:spcAft>
                <a:spcPts val="1000"/>
              </a:spcAft>
              <a:defRPr/>
            </a:pPr>
            <a:r>
              <a:rPr lang="en-US" dirty="0">
                <a:latin typeface="Courier New"/>
                <a:ea typeface="Calibri"/>
                <a:cs typeface="Times New Roman"/>
              </a:rPr>
              <a:t>   at </a:t>
            </a:r>
            <a:r>
              <a:rPr lang="en-US" dirty="0" err="1">
                <a:latin typeface="Courier New"/>
                <a:ea typeface="Calibri"/>
                <a:cs typeface="Times New Roman"/>
              </a:rPr>
              <a:t>Product.Main</a:t>
            </a:r>
            <a:r>
              <a:rPr lang="en-US" dirty="0">
                <a:latin typeface="Courier New"/>
                <a:ea typeface="Calibri"/>
                <a:cs typeface="Times New Roman"/>
              </a:rPr>
              <a:t>(String[] </a:t>
            </a:r>
            <a:r>
              <a:rPr lang="en-US" dirty="0" err="1">
                <a:latin typeface="Courier New"/>
                <a:ea typeface="Calibri"/>
                <a:cs typeface="Times New Roman"/>
              </a:rPr>
              <a:t>args</a:t>
            </a:r>
            <a:r>
              <a:rPr lang="en-US" dirty="0">
                <a:latin typeface="Courier New"/>
                <a:ea typeface="Calibri"/>
                <a:cs typeface="Times New Roman"/>
              </a:rPr>
              <a:t>) in c:\ConsoleApplication1\</a:t>
            </a:r>
            <a:r>
              <a:rPr lang="en-US" dirty="0" err="1">
                <a:latin typeface="Courier New"/>
                <a:ea typeface="Calibri"/>
                <a:cs typeface="Times New Roman"/>
              </a:rPr>
              <a:t>Program.cs:line</a:t>
            </a:r>
            <a:r>
              <a:rPr lang="en-US" dirty="0">
                <a:latin typeface="Courier New"/>
                <a:ea typeface="Calibri"/>
                <a:cs typeface="Times New Roman"/>
              </a:rPr>
              <a:t> 58</a:t>
            </a:r>
            <a:endParaRPr lang="en-US" dirty="0">
              <a:latin typeface="Calibri"/>
              <a:ea typeface="Calibri"/>
              <a:cs typeface="Times New Roman"/>
            </a:endParaRPr>
          </a:p>
          <a:p>
            <a:pPr marL="342900" indent="-342900">
              <a:lnSpc>
                <a:spcPct val="90000"/>
              </a:lnSpc>
              <a:spcBef>
                <a:spcPct val="20000"/>
              </a:spcBef>
              <a:buClr>
                <a:srgbClr val="004E4C"/>
              </a:buClr>
              <a:buSzPct val="50000"/>
              <a:buFont typeface="Wingdings" pitchFamily="2" charset="2"/>
              <a:buChar char="u"/>
              <a:defRPr/>
            </a:pPr>
            <a:endParaRPr lang="en-US" dirty="0">
              <a:latin typeface="Calibri" pitchFamily="34" charset="0"/>
            </a:endParaRPr>
          </a:p>
        </p:txBody>
      </p:sp>
      <p:sp>
        <p:nvSpPr>
          <p:cNvPr id="48135" name="Text Box 4"/>
          <p:cNvSpPr txBox="1">
            <a:spLocks noChangeArrowheads="1"/>
          </p:cNvSpPr>
          <p:nvPr/>
        </p:nvSpPr>
        <p:spPr bwMode="auto">
          <a:xfrm>
            <a:off x="1828800" y="31845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3790556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ltLang="en-US" smtClean="0">
                <a:latin typeface="Calibri" panose="020F0502020204030204" pitchFamily="34" charset="0"/>
              </a:rPr>
              <a:t>Multiple </a:t>
            </a:r>
            <a:r>
              <a:rPr lang="en-US" altLang="en-US" smtClean="0">
                <a:latin typeface="Courier New" panose="02070309020205020404" pitchFamily="49" charset="0"/>
                <a:cs typeface="Courier New" panose="02070309020205020404" pitchFamily="49" charset="0"/>
              </a:rPr>
              <a:t>catch</a:t>
            </a:r>
            <a:r>
              <a:rPr lang="en-US" altLang="en-US" smtClean="0">
                <a:latin typeface="Calibri" panose="020F0502020204030204" pitchFamily="34" charset="0"/>
              </a:rPr>
              <a:t> Blocks 1-3</a:t>
            </a:r>
          </a:p>
        </p:txBody>
      </p:sp>
      <p:sp>
        <p:nvSpPr>
          <p:cNvPr id="2" name="Text Placeholder 1"/>
          <p:cNvSpPr>
            <a:spLocks noGrp="1"/>
          </p:cNvSpPr>
          <p:nvPr>
            <p:ph type="body" idx="1"/>
          </p:nvPr>
        </p:nvSpPr>
        <p:spPr/>
        <p:txBody>
          <a:bodyPr/>
          <a:lstStyle/>
          <a:p>
            <a:endParaRPr lang="en-US"/>
          </a:p>
        </p:txBody>
      </p:sp>
      <p:sp>
        <p:nvSpPr>
          <p:cNvPr id="49155"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9326629E-C95E-4575-B9D0-DBE71B210B04}" type="slidenum">
              <a:rPr lang="en-US" altLang="en-US" sz="1200">
                <a:solidFill>
                  <a:schemeClr val="bg1"/>
                </a:solidFill>
                <a:latin typeface="Calibri" panose="020F0502020204030204" pitchFamily="34" charset="0"/>
              </a:rPr>
              <a:pPr/>
              <a:t>46</a:t>
            </a:fld>
            <a:endParaRPr lang="en-US" altLang="en-US" sz="1200">
              <a:solidFill>
                <a:schemeClr val="bg1"/>
              </a:solidFill>
              <a:latin typeface="Calibri" panose="020F0502020204030204" pitchFamily="34" charset="0"/>
            </a:endParaRPr>
          </a:p>
        </p:txBody>
      </p:sp>
      <p:sp>
        <p:nvSpPr>
          <p:cNvPr id="49156"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49157" name="Rectangle 3"/>
          <p:cNvSpPr>
            <a:spLocks noChangeArrowheads="1"/>
          </p:cNvSpPr>
          <p:nvPr/>
        </p:nvSpPr>
        <p:spPr bwMode="auto">
          <a:xfrm>
            <a:off x="1752600" y="758826"/>
            <a:ext cx="88392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A </a:t>
            </a:r>
            <a:r>
              <a:rPr lang="en-US" altLang="en-US" sz="1800">
                <a:cs typeface="Courier New" panose="02070309020205020404" pitchFamily="49" charset="0"/>
              </a:rPr>
              <a:t>try</a:t>
            </a:r>
            <a:r>
              <a:rPr lang="en-US" altLang="en-US" sz="1800">
                <a:latin typeface="Calibri" panose="020F0502020204030204" pitchFamily="34" charset="0"/>
              </a:rPr>
              <a:t> block can throw multiple types of exceptions, which need to be handled by the </a:t>
            </a:r>
            <a:r>
              <a:rPr lang="en-US" altLang="en-US" sz="1800">
                <a:cs typeface="Courier New" panose="02070309020205020404" pitchFamily="49" charset="0"/>
              </a:rPr>
              <a:t>catch</a:t>
            </a:r>
            <a:r>
              <a:rPr lang="en-US" altLang="en-US" sz="1800">
                <a:latin typeface="Calibri" panose="020F0502020204030204" pitchFamily="34" charset="0"/>
              </a:rPr>
              <a:t> block. C# allows you to define multiple</a:t>
            </a:r>
            <a:r>
              <a:rPr lang="en-US" altLang="en-US" sz="1800">
                <a:latin typeface="Calibri" panose="020F0502020204030204" pitchFamily="34" charset="0"/>
                <a:cs typeface="Courier New" panose="02070309020205020404" pitchFamily="49" charset="0"/>
              </a:rPr>
              <a:t> </a:t>
            </a:r>
            <a:r>
              <a:rPr lang="en-US" altLang="en-US" sz="1800">
                <a:cs typeface="Courier New" panose="02070309020205020404" pitchFamily="49" charset="0"/>
              </a:rPr>
              <a:t>catch</a:t>
            </a:r>
            <a:r>
              <a:rPr lang="en-US" altLang="en-US" sz="1800">
                <a:latin typeface="Calibri" panose="020F0502020204030204" pitchFamily="34" charset="0"/>
                <a:cs typeface="Courier New" panose="02070309020205020404" pitchFamily="49" charset="0"/>
              </a:rPr>
              <a:t> </a:t>
            </a:r>
            <a:r>
              <a:rPr lang="en-US" altLang="en-US" sz="1800">
                <a:latin typeface="Calibri" panose="020F0502020204030204" pitchFamily="34" charset="0"/>
              </a:rPr>
              <a:t>blocks to handle the different types of exceptions that might be raised by the </a:t>
            </a:r>
            <a:r>
              <a:rPr lang="en-US" altLang="en-US" sz="1800">
                <a:cs typeface="Courier New" panose="02070309020205020404" pitchFamily="49" charset="0"/>
              </a:rPr>
              <a:t>try</a:t>
            </a:r>
            <a:r>
              <a:rPr lang="en-US" altLang="en-US" sz="1800">
                <a:latin typeface="Calibri" panose="020F0502020204030204" pitchFamily="34" charset="0"/>
              </a:rPr>
              <a:t> block. Depending on the type of exception thrown by the </a:t>
            </a:r>
            <a:r>
              <a:rPr lang="en-US" altLang="en-US" sz="1800">
                <a:cs typeface="Courier New" panose="02070309020205020404" pitchFamily="49" charset="0"/>
              </a:rPr>
              <a:t>try</a:t>
            </a:r>
            <a:r>
              <a:rPr lang="en-US" altLang="en-US" sz="1800">
                <a:latin typeface="Calibri" panose="020F0502020204030204" pitchFamily="34" charset="0"/>
              </a:rPr>
              <a:t> block, the appropriate </a:t>
            </a:r>
            <a:r>
              <a:rPr lang="en-US" altLang="en-US" sz="1800">
                <a:cs typeface="Courier New" panose="02070309020205020404" pitchFamily="49" charset="0"/>
              </a:rPr>
              <a:t>catch</a:t>
            </a:r>
            <a:r>
              <a:rPr lang="en-US" altLang="en-US" sz="1800">
                <a:latin typeface="Calibri" panose="020F0502020204030204" pitchFamily="34" charset="0"/>
              </a:rPr>
              <a:t> block (if present) is executed.</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However, if the compiler does not find the appropriate </a:t>
            </a:r>
            <a:r>
              <a:rPr lang="en-US" altLang="en-US" sz="1800">
                <a:cs typeface="Courier New" panose="02070309020205020404" pitchFamily="49" charset="0"/>
              </a:rPr>
              <a:t>catch</a:t>
            </a:r>
            <a:r>
              <a:rPr lang="en-US" altLang="en-US" sz="1800">
                <a:latin typeface="Calibri" panose="020F0502020204030204" pitchFamily="34" charset="0"/>
              </a:rPr>
              <a:t> block, then the general </a:t>
            </a:r>
            <a:r>
              <a:rPr lang="en-US" altLang="en-US" sz="1800">
                <a:cs typeface="Courier New" panose="02070309020205020404" pitchFamily="49" charset="0"/>
              </a:rPr>
              <a:t>catch</a:t>
            </a:r>
            <a:r>
              <a:rPr lang="en-US" altLang="en-US" sz="1800">
                <a:latin typeface="Calibri" panose="020F0502020204030204" pitchFamily="34" charset="0"/>
              </a:rPr>
              <a:t> block is executed.</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Once the </a:t>
            </a:r>
            <a:r>
              <a:rPr lang="en-US" altLang="en-US" sz="1800">
                <a:cs typeface="Courier New" panose="02070309020205020404" pitchFamily="49" charset="0"/>
              </a:rPr>
              <a:t>catch</a:t>
            </a:r>
            <a:r>
              <a:rPr lang="en-US" altLang="en-US" sz="1800">
                <a:latin typeface="Calibri" panose="020F0502020204030204" pitchFamily="34" charset="0"/>
              </a:rPr>
              <a:t> block is executed, the program control is passed to the finally block (if any) and then the control terminates the </a:t>
            </a:r>
            <a:r>
              <a:rPr lang="en-US" altLang="en-US" sz="1800">
                <a:cs typeface="Courier New" panose="02070309020205020404" pitchFamily="49" charset="0"/>
              </a:rPr>
              <a:t>try-catch-finally</a:t>
            </a:r>
            <a:r>
              <a:rPr lang="en-US" altLang="en-US" sz="1800">
                <a:latin typeface="Calibri" panose="020F0502020204030204" pitchFamily="34" charset="0"/>
              </a:rPr>
              <a:t> construct.</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The following syntax is used for defining multiple </a:t>
            </a:r>
            <a:r>
              <a:rPr lang="en-US" altLang="en-US" sz="1800">
                <a:cs typeface="Courier New" panose="02070309020205020404" pitchFamily="49" charset="0"/>
              </a:rPr>
              <a:t>catch</a:t>
            </a:r>
            <a:r>
              <a:rPr lang="en-US" altLang="en-US" sz="1800">
                <a:latin typeface="Calibri" panose="020F0502020204030204" pitchFamily="34" charset="0"/>
              </a:rPr>
              <a:t> blocks: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49158" name="Text Box 6"/>
          <p:cNvSpPr txBox="1">
            <a:spLocks noChangeArrowheads="1"/>
          </p:cNvSpPr>
          <p:nvPr/>
        </p:nvSpPr>
        <p:spPr bwMode="auto">
          <a:xfrm>
            <a:off x="2247900" y="4048126"/>
            <a:ext cx="7962900" cy="2428875"/>
          </a:xfrm>
          <a:prstGeom prst="rect">
            <a:avLst/>
          </a:prstGeom>
          <a:solidFill>
            <a:srgbClr val="FFFF00">
              <a:alpha val="39999"/>
            </a:srgbClr>
          </a:solidFill>
          <a:ln w="12700" algn="ctr">
            <a:solidFill>
              <a:schemeClr val="tx1"/>
            </a:solidFill>
            <a:miter lim="800000"/>
            <a:headEnd/>
            <a:tailEnd/>
          </a:ln>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try</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 </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 program code</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catch (&lt;ExceptionClass&gt;&lt;objException&gt;)</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 </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 statements for handling the exception</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catch (&lt;ExceptionClass1&gt;&lt;objException&gt;)</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 </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 statements for handling the exception</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ts val="1100"/>
              </a:lnSpc>
              <a:spcBef>
                <a:spcPts val="200"/>
              </a:spcBef>
            </a:pPr>
            <a:r>
              <a:rPr lang="en-US" altLang="en-US">
                <a:solidFill>
                  <a:srgbClr val="000000"/>
                </a:solidFill>
                <a:ea typeface="Calibri" panose="020F0502020204030204" pitchFamily="34" charset="0"/>
                <a:cs typeface="Times New Roman" panose="02020603050405020304" pitchFamily="18" charset="0"/>
              </a:rPr>
              <a:t>}</a:t>
            </a:r>
            <a:endParaRPr lang="en-US" altLang="en-US">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altLang="en-US">
                <a:solidFill>
                  <a:srgbClr val="000000"/>
                </a:solidFill>
                <a:ea typeface="Calibri" panose="020F0502020204030204" pitchFamily="34" charset="0"/>
                <a:cs typeface="Times New Roman" panose="02020603050405020304" pitchFamily="18" charset="0"/>
              </a:rPr>
              <a:t>. . .</a:t>
            </a:r>
            <a:endParaRPr lang="en-US" altLang="en-US">
              <a:latin typeface="Calibri" panose="020F0502020204030204" pitchFamily="34" charset="0"/>
              <a:ea typeface="Calibri" panose="020F0502020204030204" pitchFamily="34" charset="0"/>
              <a:cs typeface="Times New Roman" panose="02020603050405020304" pitchFamily="18" charset="0"/>
            </a:endParaRPr>
          </a:p>
        </p:txBody>
      </p:sp>
      <p:sp>
        <p:nvSpPr>
          <p:cNvPr id="49159" name="Text Box 4"/>
          <p:cNvSpPr txBox="1">
            <a:spLocks noChangeArrowheads="1"/>
          </p:cNvSpPr>
          <p:nvPr/>
        </p:nvSpPr>
        <p:spPr bwMode="auto">
          <a:xfrm>
            <a:off x="1905000" y="3484563"/>
            <a:ext cx="1447800" cy="400050"/>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Syntax</a:t>
            </a:r>
          </a:p>
        </p:txBody>
      </p:sp>
    </p:spTree>
    <p:extLst>
      <p:ext uri="{BB962C8B-B14F-4D97-AF65-F5344CB8AC3E}">
        <p14:creationId xmlns:p14="http://schemas.microsoft.com/office/powerpoint/2010/main" val="24667360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ltLang="en-US" smtClean="0">
                <a:latin typeface="Calibri" panose="020F0502020204030204" pitchFamily="34" charset="0"/>
              </a:rPr>
              <a:t>Multiple </a:t>
            </a:r>
            <a:r>
              <a:rPr lang="en-US" altLang="en-US" smtClean="0">
                <a:latin typeface="Courier New" panose="02070309020205020404" pitchFamily="49" charset="0"/>
                <a:cs typeface="Courier New" panose="02070309020205020404" pitchFamily="49" charset="0"/>
              </a:rPr>
              <a:t>catch</a:t>
            </a:r>
            <a:r>
              <a:rPr lang="en-US" altLang="en-US" smtClean="0">
                <a:latin typeface="Calibri" panose="020F0502020204030204" pitchFamily="34" charset="0"/>
              </a:rPr>
              <a:t> Blocks 2-3</a:t>
            </a:r>
          </a:p>
        </p:txBody>
      </p:sp>
      <p:sp>
        <p:nvSpPr>
          <p:cNvPr id="2" name="Text Placeholder 1"/>
          <p:cNvSpPr>
            <a:spLocks noGrp="1"/>
          </p:cNvSpPr>
          <p:nvPr>
            <p:ph type="body" idx="1"/>
          </p:nvPr>
        </p:nvSpPr>
        <p:spPr/>
        <p:txBody>
          <a:bodyPr/>
          <a:lstStyle/>
          <a:p>
            <a:endParaRPr lang="en-US"/>
          </a:p>
        </p:txBody>
      </p:sp>
      <p:sp>
        <p:nvSpPr>
          <p:cNvPr id="50179"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9B557BAB-B1B7-4BC4-AC80-CDF8395C566A}" type="slidenum">
              <a:rPr lang="en-US" altLang="en-US" sz="1200">
                <a:solidFill>
                  <a:schemeClr val="bg1"/>
                </a:solidFill>
                <a:latin typeface="Calibri" panose="020F0502020204030204" pitchFamily="34" charset="0"/>
              </a:rPr>
              <a:pPr/>
              <a:t>47</a:t>
            </a:fld>
            <a:endParaRPr lang="en-US" altLang="en-US" sz="1200">
              <a:solidFill>
                <a:schemeClr val="bg1"/>
              </a:solidFill>
              <a:latin typeface="Calibri" panose="020F0502020204030204" pitchFamily="34" charset="0"/>
            </a:endParaRPr>
          </a:p>
        </p:txBody>
      </p:sp>
      <p:sp>
        <p:nvSpPr>
          <p:cNvPr id="50180"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0181" name="Rectangle 3"/>
          <p:cNvSpPr>
            <a:spLocks noChangeArrowheads="1"/>
          </p:cNvSpPr>
          <p:nvPr/>
        </p:nvSpPr>
        <p:spPr bwMode="auto">
          <a:xfrm>
            <a:off x="1752600" y="758825"/>
            <a:ext cx="8610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following code demonstrates the use of multiple </a:t>
            </a:r>
            <a:r>
              <a:rPr lang="en-US" altLang="en-US" sz="2400">
                <a:cs typeface="Courier New" panose="02070309020205020404" pitchFamily="49" charset="0"/>
              </a:rPr>
              <a:t>catch </a:t>
            </a:r>
            <a:r>
              <a:rPr lang="en-US" altLang="en-US" sz="2400">
                <a:latin typeface="Calibri" panose="020F0502020204030204" pitchFamily="34" charset="0"/>
              </a:rPr>
              <a:t>blocks: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50182" name="Text Box 4"/>
          <p:cNvSpPr txBox="1">
            <a:spLocks noChangeArrowheads="1"/>
          </p:cNvSpPr>
          <p:nvPr/>
        </p:nvSpPr>
        <p:spPr bwMode="auto">
          <a:xfrm>
            <a:off x="2133600" y="1431926"/>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
        <p:nvSpPr>
          <p:cNvPr id="9" name="Text Box 6"/>
          <p:cNvSpPr txBox="1">
            <a:spLocks noChangeArrowheads="1"/>
          </p:cNvSpPr>
          <p:nvPr/>
        </p:nvSpPr>
        <p:spPr bwMode="auto">
          <a:xfrm>
            <a:off x="3657600" y="1447800"/>
            <a:ext cx="6400800" cy="48006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spcBef>
                <a:spcPts val="200"/>
              </a:spcBef>
              <a:defRPr/>
            </a:pPr>
            <a:r>
              <a:rPr lang="en-US" sz="1200" dirty="0">
                <a:latin typeface="Courier New"/>
                <a:ea typeface="Calibri"/>
                <a:cs typeface="Times New Roman"/>
              </a:rPr>
              <a:t>static void Main(string[] </a:t>
            </a:r>
            <a:r>
              <a:rPr lang="en-US" sz="1200" dirty="0" err="1">
                <a:latin typeface="Courier New"/>
                <a:ea typeface="Calibri"/>
                <a:cs typeface="Times New Roman"/>
              </a:rPr>
              <a:t>args</a:t>
            </a:r>
            <a:r>
              <a:rPr lang="en-US" sz="1200" dirty="0">
                <a:latin typeface="Courier New"/>
                <a:ea typeface="Calibri"/>
                <a:cs typeface="Times New Roman"/>
              </a:rPr>
              <a:t>)</a:t>
            </a:r>
            <a:endParaRPr lang="en-US" sz="1200" dirty="0">
              <a:latin typeface="Calibri"/>
              <a:ea typeface="Calibri"/>
              <a:cs typeface="Times New Roman"/>
            </a:endParaRPr>
          </a:p>
          <a:p>
            <a:pPr>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string[] names = { “John”, “James” }; </a:t>
            </a:r>
            <a:endParaRPr lang="en-US" sz="1200" dirty="0">
              <a:latin typeface="Calibri"/>
              <a:ea typeface="Calibri"/>
              <a:cs typeface="Times New Roman"/>
            </a:endParaRPr>
          </a:p>
          <a:p>
            <a:pPr indent="285750">
              <a:lnSpc>
                <a:spcPts val="1105"/>
              </a:lnSpc>
              <a:spcBef>
                <a:spcPts val="200"/>
              </a:spcBef>
              <a:defRPr/>
            </a:pPr>
            <a:r>
              <a:rPr lang="en-US" sz="1200" dirty="0" err="1">
                <a:latin typeface="Courier New"/>
                <a:ea typeface="Calibri"/>
                <a:cs typeface="Times New Roman"/>
              </a:rPr>
              <a:t>int</a:t>
            </a:r>
            <a:r>
              <a:rPr lang="en-US" sz="1200" dirty="0">
                <a:latin typeface="Courier New"/>
                <a:ea typeface="Calibri"/>
                <a:cs typeface="Times New Roman"/>
              </a:rPr>
              <a:t> </a:t>
            </a:r>
            <a:r>
              <a:rPr lang="en-US" sz="1200" dirty="0" err="1">
                <a:latin typeface="Courier New"/>
                <a:ea typeface="Calibri"/>
                <a:cs typeface="Times New Roman"/>
              </a:rPr>
              <a:t>numOne</a:t>
            </a:r>
            <a:r>
              <a:rPr lang="en-US" sz="1200" dirty="0">
                <a:latin typeface="Courier New"/>
                <a:ea typeface="Calibri"/>
                <a:cs typeface="Times New Roman"/>
              </a:rPr>
              <a:t> = 10; </a:t>
            </a:r>
            <a:endParaRPr lang="en-US" sz="1200" dirty="0">
              <a:latin typeface="Calibri"/>
              <a:ea typeface="Calibri"/>
              <a:cs typeface="Times New Roman"/>
            </a:endParaRPr>
          </a:p>
          <a:p>
            <a:pPr indent="285750">
              <a:lnSpc>
                <a:spcPts val="1105"/>
              </a:lnSpc>
              <a:spcBef>
                <a:spcPts val="200"/>
              </a:spcBef>
              <a:defRPr/>
            </a:pPr>
            <a:r>
              <a:rPr lang="en-US" sz="1200" dirty="0" err="1">
                <a:latin typeface="Courier New"/>
                <a:ea typeface="Calibri"/>
                <a:cs typeface="Times New Roman"/>
              </a:rPr>
              <a:t>int</a:t>
            </a:r>
            <a:r>
              <a:rPr lang="en-US" sz="1200" dirty="0">
                <a:latin typeface="Courier New"/>
                <a:ea typeface="Calibri"/>
                <a:cs typeface="Times New Roman"/>
              </a:rPr>
              <a:t> result = 0; </a:t>
            </a:r>
            <a:endParaRPr lang="en-US" sz="1200" dirty="0">
              <a:latin typeface="Calibri"/>
              <a:ea typeface="Calibri"/>
              <a:cs typeface="Times New Roman"/>
            </a:endParaRPr>
          </a:p>
          <a:p>
            <a:pPr indent="285750">
              <a:lnSpc>
                <a:spcPts val="1105"/>
              </a:lnSpc>
              <a:spcBef>
                <a:spcPts val="200"/>
              </a:spcBef>
              <a:defRPr/>
            </a:pPr>
            <a:r>
              <a:rPr lang="en-US" sz="1200" dirty="0" err="1">
                <a:latin typeface="Courier New"/>
                <a:ea typeface="Calibri"/>
                <a:cs typeface="Times New Roman"/>
              </a:rPr>
              <a:t>int</a:t>
            </a:r>
            <a:r>
              <a:rPr lang="en-US" sz="1200" dirty="0">
                <a:latin typeface="Courier New"/>
                <a:ea typeface="Calibri"/>
                <a:cs typeface="Times New Roman"/>
              </a:rPr>
              <a:t> index = 0;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try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628650">
              <a:lnSpc>
                <a:spcPts val="1105"/>
              </a:lnSpc>
              <a:spcBef>
                <a:spcPts val="200"/>
              </a:spcBef>
              <a:defRPr/>
            </a:pPr>
            <a:r>
              <a:rPr lang="en-US" sz="1200" dirty="0">
                <a:latin typeface="Courier New"/>
                <a:ea typeface="Calibri"/>
                <a:cs typeface="Times New Roman"/>
              </a:rPr>
              <a:t>index = 3; </a:t>
            </a:r>
            <a:endParaRPr lang="en-US" sz="1200" dirty="0">
              <a:latin typeface="Calibri"/>
              <a:ea typeface="Calibri"/>
              <a:cs typeface="Times New Roman"/>
            </a:endParaRPr>
          </a:p>
          <a:p>
            <a:pPr indent="628650">
              <a:lnSpc>
                <a:spcPts val="1105"/>
              </a:lnSpc>
              <a:spcBef>
                <a:spcPts val="200"/>
              </a:spcBef>
              <a:defRPr/>
            </a:pPr>
            <a:r>
              <a:rPr lang="en-US" sz="1200" dirty="0">
                <a:latin typeface="Courier New"/>
                <a:ea typeface="Calibri"/>
                <a:cs typeface="Times New Roman"/>
              </a:rPr>
              <a:t>names[index] = “Smith”; </a:t>
            </a:r>
            <a:endParaRPr lang="en-US" sz="1200" dirty="0">
              <a:latin typeface="Calibri"/>
              <a:ea typeface="Calibri"/>
              <a:cs typeface="Times New Roman"/>
            </a:endParaRPr>
          </a:p>
          <a:p>
            <a:pPr indent="628650">
              <a:lnSpc>
                <a:spcPts val="1105"/>
              </a:lnSpc>
              <a:spcBef>
                <a:spcPts val="200"/>
              </a:spcBef>
              <a:defRPr/>
            </a:pPr>
            <a:r>
              <a:rPr lang="en-US" sz="1200" dirty="0">
                <a:latin typeface="Courier New"/>
                <a:ea typeface="Calibri"/>
                <a:cs typeface="Times New Roman"/>
              </a:rPr>
              <a:t>result = 130 / </a:t>
            </a:r>
            <a:r>
              <a:rPr lang="en-US" sz="1200" dirty="0" err="1">
                <a:latin typeface="Courier New"/>
                <a:ea typeface="Calibri"/>
                <a:cs typeface="Times New Roman"/>
              </a:rPr>
              <a:t>numOne</a:t>
            </a:r>
            <a:r>
              <a:rPr lang="en-US" sz="1200" dirty="0">
                <a:latin typeface="Courier New"/>
                <a:ea typeface="Calibri"/>
                <a:cs typeface="Times New Roman"/>
              </a:rPr>
              <a:t>; </a:t>
            </a:r>
            <a:endParaRPr lang="en-US" sz="1200" dirty="0">
              <a:latin typeface="Calibri"/>
              <a:ea typeface="Calibri"/>
              <a:cs typeface="Times New Roman"/>
            </a:endParaRPr>
          </a:p>
          <a:p>
            <a:pPr indent="285750">
              <a:lnSpc>
                <a:spcPct val="115000"/>
              </a:lnSpc>
              <a:spcAft>
                <a:spcPts val="1000"/>
              </a:spcAft>
              <a:defRPr/>
            </a:pPr>
            <a:r>
              <a:rPr lang="en-US" sz="1200" dirty="0">
                <a:latin typeface="Courier New"/>
                <a:ea typeface="Calibri"/>
                <a:cs typeface="Times New Roman"/>
              </a:rPr>
              <a:t>}</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catch (</a:t>
            </a:r>
            <a:r>
              <a:rPr lang="en-US" sz="1200" dirty="0" err="1">
                <a:latin typeface="Courier New"/>
                <a:ea typeface="Calibri"/>
                <a:cs typeface="Times New Roman"/>
              </a:rPr>
              <a:t>DivideByZeroException</a:t>
            </a:r>
            <a:r>
              <a:rPr lang="en-US" sz="1200" dirty="0">
                <a:latin typeface="Courier New"/>
                <a:ea typeface="Calibri"/>
                <a:cs typeface="Times New Roman"/>
              </a:rPr>
              <a:t> </a:t>
            </a:r>
            <a:r>
              <a:rPr lang="en-US" sz="1200" dirty="0" err="1">
                <a:latin typeface="Courier New"/>
                <a:ea typeface="Calibri"/>
                <a:cs typeface="Times New Roman"/>
              </a:rPr>
              <a:t>objDivide</a:t>
            </a: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1435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(“Divide by 0 “ + </a:t>
            </a:r>
            <a:r>
              <a:rPr lang="en-US" sz="1200" dirty="0" err="1">
                <a:latin typeface="Courier New"/>
                <a:ea typeface="Calibri"/>
                <a:cs typeface="Times New Roman"/>
              </a:rPr>
              <a:t>objDivide</a:t>
            </a: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catch (</a:t>
            </a:r>
            <a:r>
              <a:rPr lang="en-US" sz="1200" dirty="0" err="1">
                <a:latin typeface="Courier New"/>
                <a:ea typeface="Calibri"/>
                <a:cs typeface="Times New Roman"/>
              </a:rPr>
              <a:t>IndexOutOfRangeException</a:t>
            </a:r>
            <a:r>
              <a:rPr lang="en-US" sz="1200" dirty="0">
                <a:latin typeface="Courier New"/>
                <a:ea typeface="Calibri"/>
                <a:cs typeface="Times New Roman"/>
              </a:rPr>
              <a:t> </a:t>
            </a:r>
            <a:r>
              <a:rPr lang="en-US" sz="1200" dirty="0" err="1">
                <a:latin typeface="Courier New"/>
                <a:ea typeface="Calibri"/>
                <a:cs typeface="Times New Roman"/>
              </a:rPr>
              <a:t>objIndex</a:t>
            </a: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51435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(“Wrong number of arguments supplied “ </a:t>
            </a:r>
            <a:endParaRPr lang="en-US" sz="1200" dirty="0">
              <a:latin typeface="Calibri"/>
              <a:ea typeface="Calibri"/>
              <a:cs typeface="Times New Roman"/>
            </a:endParaRPr>
          </a:p>
          <a:p>
            <a:pPr indent="514350">
              <a:lnSpc>
                <a:spcPts val="1105"/>
              </a:lnSpc>
              <a:spcBef>
                <a:spcPts val="200"/>
              </a:spcBef>
              <a:defRPr/>
            </a:pPr>
            <a:r>
              <a:rPr lang="en-US" sz="1200" dirty="0">
                <a:latin typeface="Courier New"/>
                <a:ea typeface="Calibri"/>
                <a:cs typeface="Times New Roman"/>
              </a:rPr>
              <a:t>+ </a:t>
            </a:r>
            <a:r>
              <a:rPr lang="en-US" sz="1200" dirty="0" err="1">
                <a:latin typeface="Courier New"/>
                <a:ea typeface="Calibri"/>
                <a:cs typeface="Times New Roman"/>
              </a:rPr>
              <a:t>objIndex</a:t>
            </a: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catch (Exception </a:t>
            </a:r>
            <a:r>
              <a:rPr lang="en-US" sz="1200" dirty="0" err="1">
                <a:latin typeface="Courier New"/>
                <a:ea typeface="Calibri"/>
                <a:cs typeface="Times New Roman"/>
              </a:rPr>
              <a:t>objException</a:t>
            </a: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(“Error: “ + </a:t>
            </a:r>
            <a:r>
              <a:rPr lang="en-US" sz="1200" dirty="0" err="1">
                <a:latin typeface="Courier New"/>
                <a:ea typeface="Calibri"/>
                <a:cs typeface="Times New Roman"/>
              </a:rPr>
              <a:t>objException</a:t>
            </a: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28575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(result);</a:t>
            </a:r>
            <a:endParaRPr lang="en-US" sz="1200" dirty="0">
              <a:latin typeface="Calibri"/>
              <a:ea typeface="Calibri"/>
              <a:cs typeface="Times New Roman"/>
            </a:endParaRPr>
          </a:p>
          <a:p>
            <a:pPr>
              <a:lnSpc>
                <a:spcPct val="115000"/>
              </a:lnSpc>
              <a:spcAft>
                <a:spcPts val="1000"/>
              </a:spcAft>
              <a:defRPr/>
            </a:pPr>
            <a:r>
              <a:rPr lang="en-US" sz="1200" dirty="0">
                <a:latin typeface="Courier New"/>
                <a:ea typeface="Calibri"/>
                <a:cs typeface="Times New Roman"/>
              </a:rPr>
              <a:t>}</a:t>
            </a:r>
            <a:endParaRPr lang="en-US" sz="1200" dirty="0">
              <a:latin typeface="Calibri"/>
              <a:ea typeface="Calibri"/>
              <a:cs typeface="Times New Roman"/>
            </a:endParaRPr>
          </a:p>
        </p:txBody>
      </p:sp>
    </p:spTree>
    <p:extLst>
      <p:ext uri="{BB962C8B-B14F-4D97-AF65-F5344CB8AC3E}">
        <p14:creationId xmlns:p14="http://schemas.microsoft.com/office/powerpoint/2010/main" val="4115182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en-US" smtClean="0">
                <a:latin typeface="Calibri" panose="020F0502020204030204" pitchFamily="34" charset="0"/>
              </a:rPr>
              <a:t>Multiple </a:t>
            </a:r>
            <a:r>
              <a:rPr lang="en-US" altLang="en-US" smtClean="0">
                <a:latin typeface="Courier New" panose="02070309020205020404" pitchFamily="49" charset="0"/>
                <a:cs typeface="Courier New" panose="02070309020205020404" pitchFamily="49" charset="0"/>
              </a:rPr>
              <a:t>catch</a:t>
            </a:r>
            <a:r>
              <a:rPr lang="en-US" altLang="en-US" smtClean="0">
                <a:latin typeface="Calibri" panose="020F0502020204030204" pitchFamily="34" charset="0"/>
              </a:rPr>
              <a:t> Blocks 3-3</a:t>
            </a:r>
          </a:p>
        </p:txBody>
      </p:sp>
      <p:sp>
        <p:nvSpPr>
          <p:cNvPr id="2" name="Text Placeholder 1"/>
          <p:cNvSpPr>
            <a:spLocks noGrp="1"/>
          </p:cNvSpPr>
          <p:nvPr>
            <p:ph type="body" idx="1"/>
          </p:nvPr>
        </p:nvSpPr>
        <p:spPr/>
        <p:txBody>
          <a:bodyPr/>
          <a:lstStyle/>
          <a:p>
            <a:endParaRPr lang="en-US"/>
          </a:p>
        </p:txBody>
      </p:sp>
      <p:sp>
        <p:nvSpPr>
          <p:cNvPr id="51203"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F2A5EEE4-61DB-49CF-A914-AD7CFBBDD90D}" type="slidenum">
              <a:rPr lang="en-US" altLang="en-US" sz="1200">
                <a:solidFill>
                  <a:schemeClr val="bg1"/>
                </a:solidFill>
                <a:latin typeface="Calibri" panose="020F0502020204030204" pitchFamily="34" charset="0"/>
              </a:rPr>
              <a:pPr/>
              <a:t>48</a:t>
            </a:fld>
            <a:endParaRPr lang="en-US" altLang="en-US" sz="1200">
              <a:solidFill>
                <a:schemeClr val="bg1"/>
              </a:solidFill>
              <a:latin typeface="Calibri" panose="020F0502020204030204" pitchFamily="34" charset="0"/>
            </a:endParaRPr>
          </a:p>
        </p:txBody>
      </p:sp>
      <p:sp>
        <p:nvSpPr>
          <p:cNvPr id="51204" name="Footer Placeholder 4"/>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1205" name="Rectangle 3"/>
          <p:cNvSpPr>
            <a:spLocks noChangeArrowheads="1"/>
          </p:cNvSpPr>
          <p:nvPr/>
        </p:nvSpPr>
        <p:spPr bwMode="auto">
          <a:xfrm>
            <a:off x="1752600" y="758826"/>
            <a:ext cx="86868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In the code:</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The array, </a:t>
            </a:r>
            <a:r>
              <a:rPr lang="en-US" altLang="en-US" sz="2000" b="1">
                <a:cs typeface="Courier New" panose="02070309020205020404" pitchFamily="49" charset="0"/>
              </a:rPr>
              <a:t>names</a:t>
            </a:r>
            <a:r>
              <a:rPr lang="en-US" altLang="en-US" sz="2000">
                <a:latin typeface="Calibri" panose="020F0502020204030204" pitchFamily="34" charset="0"/>
              </a:rPr>
              <a:t>, is initialized to two element values and two integer variables are declared and initialized.</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 As there is a reference to a third array element, an exception of type </a:t>
            </a:r>
            <a:r>
              <a:rPr lang="en-US" altLang="en-US" sz="2000">
                <a:cs typeface="Courier New" panose="02070309020205020404" pitchFamily="49" charset="0"/>
              </a:rPr>
              <a:t>IndexOutOfRangeException</a:t>
            </a:r>
            <a:r>
              <a:rPr lang="en-US" altLang="en-US" sz="2000">
                <a:latin typeface="Calibri" panose="020F0502020204030204" pitchFamily="34" charset="0"/>
              </a:rPr>
              <a:t> is thrown and the second </a:t>
            </a:r>
            <a:r>
              <a:rPr lang="en-US" altLang="en-US" sz="2000">
                <a:cs typeface="Courier New" panose="02070309020205020404" pitchFamily="49" charset="0"/>
              </a:rPr>
              <a:t>catch</a:t>
            </a:r>
            <a:r>
              <a:rPr lang="en-US" altLang="en-US" sz="2000">
                <a:latin typeface="Calibri" panose="020F0502020204030204" pitchFamily="34" charset="0"/>
              </a:rPr>
              <a:t> block is executed.</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Since the </a:t>
            </a:r>
            <a:r>
              <a:rPr lang="en-US" altLang="en-US" sz="2000">
                <a:cs typeface="Courier New" panose="02070309020205020404" pitchFamily="49" charset="0"/>
              </a:rPr>
              <a:t>try</a:t>
            </a:r>
            <a:r>
              <a:rPr lang="en-US" altLang="en-US" sz="2000">
                <a:latin typeface="Calibri" panose="020F0502020204030204" pitchFamily="34" charset="0"/>
              </a:rPr>
              <a:t> block encounters an exception in the first statement, the next statement in the </a:t>
            </a:r>
            <a:r>
              <a:rPr lang="en-US" altLang="en-US" sz="2000">
                <a:cs typeface="Courier New" panose="02070309020205020404" pitchFamily="49" charset="0"/>
              </a:rPr>
              <a:t>try </a:t>
            </a:r>
            <a:r>
              <a:rPr lang="en-US" altLang="en-US" sz="2000">
                <a:latin typeface="Calibri" panose="020F0502020204030204" pitchFamily="34" charset="0"/>
              </a:rPr>
              <a:t>block is not executed and the control terminates the </a:t>
            </a:r>
            <a:r>
              <a:rPr lang="en-US" altLang="en-US" sz="2000">
                <a:cs typeface="Courier New" panose="02070309020205020404" pitchFamily="49" charset="0"/>
              </a:rPr>
              <a:t>try-catch</a:t>
            </a:r>
            <a:r>
              <a:rPr lang="en-US" altLang="en-US" sz="2000">
                <a:latin typeface="Calibri" panose="020F0502020204030204" pitchFamily="34" charset="0"/>
              </a:rPr>
              <a:t> construct. </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So, the C# compiler prints the initialized value of the variable </a:t>
            </a:r>
            <a:r>
              <a:rPr lang="en-US" altLang="en-US" sz="2000">
                <a:cs typeface="Courier New" panose="02070309020205020404" pitchFamily="49" charset="0"/>
              </a:rPr>
              <a:t>result</a:t>
            </a:r>
            <a:r>
              <a:rPr lang="en-US" altLang="en-US" sz="2000">
                <a:latin typeface="Calibri" panose="020F0502020204030204" pitchFamily="34" charset="0"/>
              </a:rPr>
              <a:t> and not the value obtained by dividing the two numbers. </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However, if an exception occurs that cannot be caught using either of the two </a:t>
            </a:r>
            <a:r>
              <a:rPr lang="en-US" altLang="en-US" sz="2000">
                <a:cs typeface="Courier New" panose="02070309020205020404" pitchFamily="49" charset="0"/>
              </a:rPr>
              <a:t>catch</a:t>
            </a:r>
            <a:r>
              <a:rPr lang="en-US" altLang="en-US" sz="2000">
                <a:latin typeface="Calibri" panose="020F0502020204030204" pitchFamily="34" charset="0"/>
              </a:rPr>
              <a:t> blocks, then the last </a:t>
            </a:r>
            <a:r>
              <a:rPr lang="en-US" altLang="en-US" sz="2000">
                <a:cs typeface="Courier New" panose="02070309020205020404" pitchFamily="49" charset="0"/>
              </a:rPr>
              <a:t>catch</a:t>
            </a:r>
            <a:r>
              <a:rPr lang="en-US" altLang="en-US" sz="2000">
                <a:latin typeface="Calibri" panose="020F0502020204030204" pitchFamily="34" charset="0"/>
              </a:rPr>
              <a:t> block with the general </a:t>
            </a:r>
            <a:r>
              <a:rPr lang="en-US" altLang="en-US" sz="2000">
                <a:cs typeface="Courier New" panose="02070309020205020404" pitchFamily="49" charset="0"/>
              </a:rPr>
              <a:t>Exception</a:t>
            </a:r>
            <a:r>
              <a:rPr lang="en-US" altLang="en-US" sz="2000">
                <a:latin typeface="Calibri" panose="020F0502020204030204" pitchFamily="34" charset="0"/>
              </a:rPr>
              <a:t> class will be executed.</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Tree>
    <p:extLst>
      <p:ext uri="{BB962C8B-B14F-4D97-AF65-F5344CB8AC3E}">
        <p14:creationId xmlns:p14="http://schemas.microsoft.com/office/powerpoint/2010/main" val="31685371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r>
              <a:rPr lang="en-US" altLang="en-US" smtClean="0">
                <a:latin typeface="Courier New" panose="02070309020205020404" pitchFamily="49" charset="0"/>
                <a:cs typeface="Courier New" panose="02070309020205020404" pitchFamily="49" charset="0"/>
              </a:rPr>
              <a:t>System.TypeInitializationException</a:t>
            </a:r>
            <a:r>
              <a:rPr lang="en-US" altLang="en-US" smtClean="0">
                <a:latin typeface="Calibri" panose="020F0502020204030204" pitchFamily="34" charset="0"/>
              </a:rPr>
              <a:t> Class 1-2 </a:t>
            </a:r>
          </a:p>
        </p:txBody>
      </p:sp>
      <p:sp>
        <p:nvSpPr>
          <p:cNvPr id="2" name="Text Placeholder 1"/>
          <p:cNvSpPr>
            <a:spLocks noGrp="1"/>
          </p:cNvSpPr>
          <p:nvPr>
            <p:ph type="body" idx="1"/>
          </p:nvPr>
        </p:nvSpPr>
        <p:spPr/>
        <p:txBody>
          <a:bodyPr/>
          <a:lstStyle/>
          <a:p>
            <a:endParaRPr lang="en-US"/>
          </a:p>
        </p:txBody>
      </p:sp>
      <p:sp>
        <p:nvSpPr>
          <p:cNvPr id="52227"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EF637CD-D88C-440A-84CB-EE731BEBCEE5}" type="slidenum">
              <a:rPr lang="en-US" altLang="en-US" sz="1200">
                <a:solidFill>
                  <a:schemeClr val="bg1"/>
                </a:solidFill>
                <a:latin typeface="Calibri" panose="020F0502020204030204" pitchFamily="34" charset="0"/>
              </a:rPr>
              <a:pPr/>
              <a:t>49</a:t>
            </a:fld>
            <a:endParaRPr lang="en-US" altLang="en-US" sz="1200">
              <a:solidFill>
                <a:schemeClr val="bg1"/>
              </a:solidFill>
              <a:latin typeface="Calibri" panose="020F0502020204030204" pitchFamily="34" charset="0"/>
            </a:endParaRPr>
          </a:p>
        </p:txBody>
      </p:sp>
      <p:sp>
        <p:nvSpPr>
          <p:cNvPr id="52228"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7" name="Text Box 6"/>
          <p:cNvSpPr txBox="1">
            <a:spLocks noChangeArrowheads="1"/>
          </p:cNvSpPr>
          <p:nvPr/>
        </p:nvSpPr>
        <p:spPr bwMode="auto">
          <a:xfrm>
            <a:off x="2743200" y="2209800"/>
            <a:ext cx="7772400" cy="4038600"/>
          </a:xfrm>
          <a:prstGeom prst="rect">
            <a:avLst/>
          </a:prstGeom>
          <a:solidFill>
            <a:srgbClr val="FFEDA3">
              <a:alpha val="39999"/>
            </a:srgbClr>
          </a:solidFill>
          <a:ln w="12700" algn="ctr">
            <a:solidFill>
              <a:schemeClr val="tx1"/>
            </a:solidFill>
            <a:miter lim="800000"/>
            <a:headEnd/>
            <a:tailEnd/>
          </a:ln>
        </p:spPr>
        <p:txBody>
          <a:bodyPr/>
          <a:lstStyle/>
          <a:p>
            <a:pPr>
              <a:lnSpc>
                <a:spcPts val="1105"/>
              </a:lnSpc>
              <a:spcBef>
                <a:spcPts val="200"/>
              </a:spcBef>
              <a:defRPr/>
            </a:pPr>
            <a:r>
              <a:rPr lang="en-US" sz="1200" dirty="0">
                <a:latin typeface="Courier New"/>
                <a:ea typeface="Calibri"/>
                <a:cs typeface="Times New Roman"/>
              </a:rPr>
              <a:t>using System;</a:t>
            </a:r>
            <a:endParaRPr lang="en-US" sz="1200" dirty="0">
              <a:latin typeface="Calibri"/>
              <a:ea typeface="Calibri"/>
              <a:cs typeface="Times New Roman"/>
            </a:endParaRPr>
          </a:p>
          <a:p>
            <a:pPr>
              <a:lnSpc>
                <a:spcPts val="1105"/>
              </a:lnSpc>
              <a:spcBef>
                <a:spcPts val="200"/>
              </a:spcBef>
              <a:defRPr/>
            </a:pPr>
            <a:r>
              <a:rPr lang="en-US" sz="1200" dirty="0">
                <a:latin typeface="Courier New"/>
                <a:ea typeface="Calibri"/>
                <a:cs typeface="Times New Roman"/>
              </a:rPr>
              <a:t>class </a:t>
            </a:r>
            <a:r>
              <a:rPr lang="en-US" sz="1200" dirty="0" err="1">
                <a:latin typeface="Courier New"/>
                <a:ea typeface="Calibri"/>
                <a:cs typeface="Times New Roman"/>
              </a:rPr>
              <a:t>TypeInitError</a:t>
            </a:r>
            <a:endParaRPr lang="en-US" sz="1200" dirty="0">
              <a:latin typeface="Calibri"/>
              <a:ea typeface="Calibri"/>
              <a:cs typeface="Times New Roman"/>
            </a:endParaRPr>
          </a:p>
          <a:p>
            <a:pPr>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400050">
              <a:lnSpc>
                <a:spcPts val="1105"/>
              </a:lnSpc>
              <a:spcBef>
                <a:spcPts val="200"/>
              </a:spcBef>
              <a:defRPr/>
            </a:pPr>
            <a:r>
              <a:rPr lang="en-US" sz="1200" dirty="0">
                <a:latin typeface="Courier New"/>
                <a:ea typeface="Calibri"/>
                <a:cs typeface="Times New Roman"/>
              </a:rPr>
              <a:t>static </a:t>
            </a:r>
            <a:r>
              <a:rPr lang="en-US" sz="1200" dirty="0" err="1">
                <a:latin typeface="Courier New"/>
                <a:ea typeface="Calibri"/>
                <a:cs typeface="Times New Roman"/>
              </a:rPr>
              <a:t>TypeInitError</a:t>
            </a:r>
            <a:r>
              <a:rPr lang="en-US" sz="1200" dirty="0">
                <a:latin typeface="Courier New"/>
                <a:ea typeface="Calibri"/>
                <a:cs typeface="Times New Roman"/>
              </a:rPr>
              <a:t>() </a:t>
            </a:r>
            <a:endParaRPr lang="en-US" sz="1200" dirty="0">
              <a:latin typeface="Calibri"/>
              <a:ea typeface="Calibri"/>
              <a:cs typeface="Times New Roman"/>
            </a:endParaRPr>
          </a:p>
          <a:p>
            <a:pPr indent="4000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628650">
              <a:lnSpc>
                <a:spcPts val="1105"/>
              </a:lnSpc>
              <a:spcBef>
                <a:spcPts val="200"/>
              </a:spcBef>
              <a:defRPr/>
            </a:pPr>
            <a:r>
              <a:rPr lang="en-US" sz="1200" dirty="0">
                <a:latin typeface="Courier New"/>
                <a:ea typeface="Calibri"/>
                <a:cs typeface="Times New Roman"/>
              </a:rPr>
              <a:t>throw new </a:t>
            </a:r>
            <a:r>
              <a:rPr lang="en-US" sz="1200" dirty="0" err="1">
                <a:latin typeface="Courier New"/>
                <a:ea typeface="Calibri"/>
                <a:cs typeface="Times New Roman"/>
              </a:rPr>
              <a:t>ApplicationException</a:t>
            </a:r>
            <a:r>
              <a:rPr lang="en-US" sz="1200" dirty="0">
                <a:latin typeface="Courier New"/>
                <a:ea typeface="Calibri"/>
                <a:cs typeface="Times New Roman"/>
              </a:rPr>
              <a:t>("This program throws </a:t>
            </a:r>
            <a:endParaRPr lang="en-US" sz="1200" dirty="0">
              <a:latin typeface="Calibri"/>
              <a:ea typeface="Calibri"/>
              <a:cs typeface="Times New Roman"/>
            </a:endParaRPr>
          </a:p>
          <a:p>
            <a:pPr indent="628650">
              <a:lnSpc>
                <a:spcPts val="1105"/>
              </a:lnSpc>
              <a:spcBef>
                <a:spcPts val="200"/>
              </a:spcBef>
              <a:defRPr/>
            </a:pPr>
            <a:r>
              <a:rPr lang="en-US" sz="1200" dirty="0" err="1">
                <a:latin typeface="Courier New"/>
                <a:ea typeface="Calibri"/>
                <a:cs typeface="Times New Roman"/>
              </a:rPr>
              <a:t>TypeInitializationException</a:t>
            </a:r>
            <a:r>
              <a:rPr lang="en-US" sz="1200" dirty="0">
                <a:latin typeface="Courier New"/>
                <a:ea typeface="Calibri"/>
                <a:cs typeface="Times New Roman"/>
              </a:rPr>
              <a:t> error."); </a:t>
            </a:r>
            <a:endParaRPr lang="en-US" sz="1200" dirty="0">
              <a:latin typeface="Calibri"/>
              <a:ea typeface="Calibri"/>
              <a:cs typeface="Times New Roman"/>
            </a:endParaRPr>
          </a:p>
          <a:p>
            <a:pPr indent="4000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400050">
              <a:lnSpc>
                <a:spcPts val="1105"/>
              </a:lnSpc>
              <a:spcBef>
                <a:spcPts val="200"/>
              </a:spcBef>
              <a:defRPr/>
            </a:pPr>
            <a:r>
              <a:rPr lang="en-US" sz="1200" dirty="0">
                <a:latin typeface="Courier New"/>
                <a:ea typeface="Calibri"/>
                <a:cs typeface="Times New Roman"/>
              </a:rPr>
              <a:t>static void Main(string[] </a:t>
            </a:r>
            <a:r>
              <a:rPr lang="en-US" sz="1200" dirty="0" err="1">
                <a:latin typeface="Courier New"/>
                <a:ea typeface="Calibri"/>
                <a:cs typeface="Times New Roman"/>
              </a:rPr>
              <a:t>args</a:t>
            </a:r>
            <a:r>
              <a:rPr lang="en-US" sz="1200" dirty="0">
                <a:latin typeface="Courier New"/>
                <a:ea typeface="Calibri"/>
                <a:cs typeface="Times New Roman"/>
              </a:rPr>
              <a:t>) </a:t>
            </a:r>
            <a:endParaRPr lang="en-US" sz="1200" dirty="0">
              <a:latin typeface="Calibri"/>
              <a:ea typeface="Calibri"/>
              <a:cs typeface="Times New Roman"/>
            </a:endParaRPr>
          </a:p>
          <a:p>
            <a:pPr indent="40005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685800">
              <a:lnSpc>
                <a:spcPts val="1105"/>
              </a:lnSpc>
              <a:spcBef>
                <a:spcPts val="200"/>
              </a:spcBef>
              <a:defRPr/>
            </a:pPr>
            <a:r>
              <a:rPr lang="en-US" sz="1200" dirty="0">
                <a:latin typeface="Courier New"/>
                <a:ea typeface="Calibri"/>
                <a:cs typeface="Times New Roman"/>
              </a:rPr>
              <a:t>try </a:t>
            </a:r>
            <a:endParaRPr lang="en-US" sz="1200" dirty="0">
              <a:latin typeface="Calibri"/>
              <a:ea typeface="Calibri"/>
              <a:cs typeface="Times New Roman"/>
            </a:endParaRPr>
          </a:p>
          <a:p>
            <a:pPr indent="6858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971550">
              <a:lnSpc>
                <a:spcPts val="1105"/>
              </a:lnSpc>
              <a:spcBef>
                <a:spcPts val="200"/>
              </a:spcBef>
              <a:defRPr/>
            </a:pPr>
            <a:r>
              <a:rPr lang="en-US" sz="1200" dirty="0" err="1">
                <a:latin typeface="Courier New"/>
                <a:ea typeface="Calibri"/>
                <a:cs typeface="Times New Roman"/>
              </a:rPr>
              <a:t>TypeInitError</a:t>
            </a:r>
            <a:r>
              <a:rPr lang="en-US" sz="1200" dirty="0">
                <a:latin typeface="Courier New"/>
                <a:ea typeface="Calibri"/>
                <a:cs typeface="Times New Roman"/>
              </a:rPr>
              <a:t> </a:t>
            </a:r>
            <a:r>
              <a:rPr lang="en-US" sz="1200" dirty="0" err="1">
                <a:latin typeface="Courier New"/>
                <a:ea typeface="Calibri"/>
                <a:cs typeface="Times New Roman"/>
              </a:rPr>
              <a:t>objType</a:t>
            </a:r>
            <a:r>
              <a:rPr lang="en-US" sz="1200" dirty="0">
                <a:latin typeface="Courier New"/>
                <a:ea typeface="Calibri"/>
                <a:cs typeface="Times New Roman"/>
              </a:rPr>
              <a:t> = new </a:t>
            </a:r>
            <a:r>
              <a:rPr lang="en-US" sz="1200" dirty="0" err="1">
                <a:latin typeface="Courier New"/>
                <a:ea typeface="Calibri"/>
                <a:cs typeface="Times New Roman"/>
              </a:rPr>
              <a:t>TypeInitError</a:t>
            </a:r>
            <a:r>
              <a:rPr lang="en-US" sz="1200" dirty="0">
                <a:latin typeface="Courier New"/>
                <a:ea typeface="Calibri"/>
                <a:cs typeface="Times New Roman"/>
              </a:rPr>
              <a:t>(); </a:t>
            </a:r>
            <a:endParaRPr lang="en-US" sz="1200" dirty="0">
              <a:latin typeface="Calibri"/>
              <a:ea typeface="Calibri"/>
              <a:cs typeface="Times New Roman"/>
            </a:endParaRPr>
          </a:p>
          <a:p>
            <a:pPr indent="6858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685800">
              <a:lnSpc>
                <a:spcPts val="1105"/>
              </a:lnSpc>
              <a:spcBef>
                <a:spcPts val="200"/>
              </a:spcBef>
              <a:defRPr/>
            </a:pPr>
            <a:r>
              <a:rPr lang="en-US" sz="1200" dirty="0">
                <a:latin typeface="Courier New"/>
                <a:ea typeface="Calibri"/>
                <a:cs typeface="Times New Roman"/>
              </a:rPr>
              <a:t>catch (</a:t>
            </a:r>
            <a:r>
              <a:rPr lang="en-US" sz="1200" dirty="0" err="1">
                <a:latin typeface="Courier New"/>
                <a:ea typeface="Calibri"/>
                <a:cs typeface="Times New Roman"/>
              </a:rPr>
              <a:t>TypeInitializationException</a:t>
            </a:r>
            <a:r>
              <a:rPr lang="en-US" sz="1200" dirty="0">
                <a:latin typeface="Courier New"/>
                <a:ea typeface="Calibri"/>
                <a:cs typeface="Times New Roman"/>
              </a:rPr>
              <a:t> </a:t>
            </a:r>
            <a:r>
              <a:rPr lang="en-US" sz="1200" dirty="0" err="1">
                <a:latin typeface="Courier New"/>
                <a:ea typeface="Calibri"/>
                <a:cs typeface="Times New Roman"/>
              </a:rPr>
              <a:t>objEx</a:t>
            </a:r>
            <a:r>
              <a:rPr lang="en-US" sz="1200" dirty="0">
                <a:latin typeface="Courier New"/>
                <a:ea typeface="Calibri"/>
                <a:cs typeface="Times New Roman"/>
              </a:rPr>
              <a:t>) </a:t>
            </a:r>
            <a:endParaRPr lang="en-US" sz="1200" dirty="0">
              <a:latin typeface="Calibri"/>
              <a:ea typeface="Calibri"/>
              <a:cs typeface="Times New Roman"/>
            </a:endParaRPr>
          </a:p>
          <a:p>
            <a:pPr indent="6858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9144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("Error : {0}",</a:t>
            </a:r>
            <a:r>
              <a:rPr lang="en-US" sz="1200" dirty="0" err="1">
                <a:latin typeface="Courier New"/>
                <a:ea typeface="Calibri"/>
                <a:cs typeface="Times New Roman"/>
              </a:rPr>
              <a:t>objEx</a:t>
            </a:r>
            <a:r>
              <a:rPr lang="en-US" sz="1200" dirty="0">
                <a:latin typeface="Courier New"/>
                <a:ea typeface="Calibri"/>
                <a:cs typeface="Times New Roman"/>
              </a:rPr>
              <a:t>); </a:t>
            </a:r>
            <a:endParaRPr lang="en-US" sz="1200" dirty="0">
              <a:latin typeface="Calibri"/>
              <a:ea typeface="Calibri"/>
              <a:cs typeface="Times New Roman"/>
            </a:endParaRPr>
          </a:p>
          <a:p>
            <a:pPr indent="6858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685800">
              <a:lnSpc>
                <a:spcPts val="1105"/>
              </a:lnSpc>
              <a:spcBef>
                <a:spcPts val="200"/>
              </a:spcBef>
              <a:defRPr/>
            </a:pPr>
            <a:r>
              <a:rPr lang="en-US" sz="1200" dirty="0">
                <a:latin typeface="Courier New"/>
                <a:ea typeface="Calibri"/>
                <a:cs typeface="Times New Roman"/>
              </a:rPr>
              <a:t>catch (Exception </a:t>
            </a:r>
            <a:r>
              <a:rPr lang="en-US" sz="1200" dirty="0" err="1">
                <a:latin typeface="Courier New"/>
                <a:ea typeface="Calibri"/>
                <a:cs typeface="Times New Roman"/>
              </a:rPr>
              <a:t>objEx</a:t>
            </a:r>
            <a:r>
              <a:rPr lang="en-US" sz="1200" dirty="0">
                <a:latin typeface="Courier New"/>
                <a:ea typeface="Calibri"/>
                <a:cs typeface="Times New Roman"/>
              </a:rPr>
              <a:t>) </a:t>
            </a:r>
            <a:endParaRPr lang="en-US" sz="1200" dirty="0">
              <a:latin typeface="Calibri"/>
              <a:ea typeface="Calibri"/>
              <a:cs typeface="Times New Roman"/>
            </a:endParaRPr>
          </a:p>
          <a:p>
            <a:pPr indent="6858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914400">
              <a:lnSpc>
                <a:spcPts val="1105"/>
              </a:lnSpc>
              <a:spcBef>
                <a:spcPts val="200"/>
              </a:spcBef>
              <a:defRPr/>
            </a:pPr>
            <a:r>
              <a:rPr lang="en-US" sz="1200" dirty="0" err="1">
                <a:latin typeface="Courier New"/>
                <a:ea typeface="Calibri"/>
                <a:cs typeface="Times New Roman"/>
              </a:rPr>
              <a:t>Console.WriteLine</a:t>
            </a:r>
            <a:r>
              <a:rPr lang="en-US" sz="1200" dirty="0">
                <a:latin typeface="Courier New"/>
                <a:ea typeface="Calibri"/>
                <a:cs typeface="Times New Roman"/>
              </a:rPr>
              <a:t>("Error : {0}", </a:t>
            </a:r>
            <a:r>
              <a:rPr lang="en-US" sz="1200" dirty="0" err="1">
                <a:latin typeface="Courier New"/>
                <a:ea typeface="Calibri"/>
                <a:cs typeface="Times New Roman"/>
              </a:rPr>
              <a:t>objEx</a:t>
            </a:r>
            <a:r>
              <a:rPr lang="en-US" sz="1200" dirty="0">
                <a:latin typeface="Courier New"/>
                <a:ea typeface="Calibri"/>
                <a:cs typeface="Times New Roman"/>
              </a:rPr>
              <a:t>); </a:t>
            </a:r>
            <a:endParaRPr lang="en-US" sz="1200" dirty="0">
              <a:latin typeface="Calibri"/>
              <a:ea typeface="Calibri"/>
              <a:cs typeface="Times New Roman"/>
            </a:endParaRPr>
          </a:p>
          <a:p>
            <a:pPr indent="685800">
              <a:lnSpc>
                <a:spcPts val="1105"/>
              </a:lnSpc>
              <a:spcBef>
                <a:spcPts val="200"/>
              </a:spcBef>
              <a:defRPr/>
            </a:pPr>
            <a:r>
              <a:rPr lang="en-US" sz="1200" dirty="0">
                <a:latin typeface="Courier New"/>
                <a:ea typeface="Calibri"/>
                <a:cs typeface="Times New Roman"/>
              </a:rPr>
              <a:t>} </a:t>
            </a:r>
            <a:endParaRPr lang="en-US" sz="1200" dirty="0">
              <a:latin typeface="Calibri"/>
              <a:ea typeface="Calibri"/>
              <a:cs typeface="Times New Roman"/>
            </a:endParaRPr>
          </a:p>
          <a:p>
            <a:pPr indent="400050">
              <a:lnSpc>
                <a:spcPts val="1105"/>
              </a:lnSpc>
              <a:spcBef>
                <a:spcPts val="200"/>
              </a:spcBef>
              <a:defRPr/>
            </a:pPr>
            <a:r>
              <a:rPr lang="en-US" sz="1200" dirty="0">
                <a:latin typeface="Courier New"/>
                <a:ea typeface="Calibri"/>
                <a:cs typeface="Times New Roman"/>
              </a:rPr>
              <a:t>}</a:t>
            </a:r>
            <a:endParaRPr lang="en-US" sz="1200" dirty="0">
              <a:latin typeface="Calibri"/>
              <a:ea typeface="Calibri"/>
              <a:cs typeface="Times New Roman"/>
            </a:endParaRPr>
          </a:p>
          <a:p>
            <a:pPr>
              <a:lnSpc>
                <a:spcPct val="115000"/>
              </a:lnSpc>
              <a:spcAft>
                <a:spcPts val="1000"/>
              </a:spcAft>
              <a:defRPr/>
            </a:pPr>
            <a:r>
              <a:rPr lang="en-US" sz="1200" dirty="0">
                <a:latin typeface="Courier New"/>
                <a:ea typeface="Calibri"/>
                <a:cs typeface="Times New Roman"/>
              </a:rPr>
              <a:t>}</a:t>
            </a:r>
            <a:endParaRPr lang="en-US" sz="1200" dirty="0">
              <a:latin typeface="Calibri"/>
              <a:ea typeface="Calibri"/>
              <a:cs typeface="Times New Roman"/>
            </a:endParaRPr>
          </a:p>
          <a:p>
            <a:pPr eaLnBrk="1" hangingPunct="1">
              <a:lnSpc>
                <a:spcPct val="70000"/>
              </a:lnSpc>
              <a:spcBef>
                <a:spcPct val="50000"/>
              </a:spcBef>
              <a:defRPr/>
            </a:pPr>
            <a:endParaRPr lang="en-US" sz="1200" dirty="0"/>
          </a:p>
        </p:txBody>
      </p:sp>
      <p:sp>
        <p:nvSpPr>
          <p:cNvPr id="52230" name="Rectangle 3"/>
          <p:cNvSpPr>
            <a:spLocks noChangeArrowheads="1"/>
          </p:cNvSpPr>
          <p:nvPr/>
        </p:nvSpPr>
        <p:spPr bwMode="auto">
          <a:xfrm>
            <a:off x="1752600" y="758826"/>
            <a:ext cx="81534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The</a:t>
            </a:r>
            <a:r>
              <a:rPr lang="en-US" altLang="en-US" sz="1800">
                <a:cs typeface="Courier New" panose="02070309020205020404" pitchFamily="49" charset="0"/>
              </a:rPr>
              <a:t> System.TypeInitializationException </a:t>
            </a:r>
            <a:r>
              <a:rPr lang="en-US" altLang="en-US" sz="1800">
                <a:latin typeface="Calibri" panose="020F0502020204030204" pitchFamily="34" charset="0"/>
              </a:rPr>
              <a:t>class is used to handle exceptions that are thrown when an instance of a class attempts to invoke the static constructor of the class as shown in the following code: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52231" name="Text Box 4"/>
          <p:cNvSpPr txBox="1">
            <a:spLocks noChangeArrowheads="1"/>
          </p:cNvSpPr>
          <p:nvPr/>
        </p:nvSpPr>
        <p:spPr bwMode="auto">
          <a:xfrm>
            <a:off x="1828800" y="16764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2463484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ltLang="en-US" smtClean="0">
                <a:latin typeface="Calibri" panose="020F0502020204030204" pitchFamily="34" charset="0"/>
              </a:rPr>
              <a:t> Exceptions in C#  </a:t>
            </a:r>
          </a:p>
        </p:txBody>
      </p:sp>
      <p:sp>
        <p:nvSpPr>
          <p:cNvPr id="2" name="Text Placeholder 1"/>
          <p:cNvSpPr>
            <a:spLocks noGrp="1"/>
          </p:cNvSpPr>
          <p:nvPr>
            <p:ph type="body" idx="1"/>
          </p:nvPr>
        </p:nvSpPr>
        <p:spPr/>
        <p:txBody>
          <a:bodyPr/>
          <a:lstStyle/>
          <a:p>
            <a:endParaRPr lang="en-US"/>
          </a:p>
        </p:txBody>
      </p:sp>
      <p:sp>
        <p:nvSpPr>
          <p:cNvPr id="7171"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C36FC5A0-AEDD-4186-98C4-845FEA4DC80F}" type="slidenum">
              <a:rPr lang="en-US" altLang="en-US" sz="1200">
                <a:solidFill>
                  <a:schemeClr val="bg1"/>
                </a:solidFill>
                <a:latin typeface="Calibri" panose="020F0502020204030204" pitchFamily="34" charset="0"/>
              </a:rPr>
              <a:pPr/>
              <a:t>5</a:t>
            </a:fld>
            <a:endParaRPr lang="en-US" altLang="en-US" sz="1200">
              <a:solidFill>
                <a:schemeClr val="bg1"/>
              </a:solidFill>
              <a:latin typeface="Calibri" panose="020F0502020204030204" pitchFamily="34" charset="0"/>
            </a:endParaRPr>
          </a:p>
        </p:txBody>
      </p:sp>
      <p:sp>
        <p:nvSpPr>
          <p:cNvPr id="7172"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7173" name="Rectangle 3"/>
          <p:cNvSpPr>
            <a:spLocks noChangeArrowheads="1"/>
          </p:cNvSpPr>
          <p:nvPr/>
        </p:nvSpPr>
        <p:spPr bwMode="auto">
          <a:xfrm>
            <a:off x="1752600" y="758826"/>
            <a:ext cx="8763000"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Consider a C# application that is currently being executed.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Assume that at some point of time, the CLR discovers that it does not have the read permission to read a particular file.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CLR immediately stops further processing of the program and terminates its execution abruptly.</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To avoid this from happening, you can use the exception handling features of C#.</a:t>
            </a:r>
          </a:p>
        </p:txBody>
      </p:sp>
      <p:pic>
        <p:nvPicPr>
          <p:cNvPr id="7174" name="Picture 3"/>
          <p:cNvPicPr>
            <a:picLocks noChangeAspect="1"/>
          </p:cNvPicPr>
          <p:nvPr/>
        </p:nvPicPr>
        <p:blipFill>
          <a:blip r:embed="rId2">
            <a:extLst>
              <a:ext uri="{28A0092B-C50C-407E-A947-70E740481C1C}">
                <a14:useLocalDpi xmlns:a14="http://schemas.microsoft.com/office/drawing/2010/main" val="0"/>
              </a:ext>
            </a:extLst>
          </a:blip>
          <a:srcRect t="8888"/>
          <a:stretch>
            <a:fillRect/>
          </a:stretch>
        </p:blipFill>
        <p:spPr bwMode="auto">
          <a:xfrm>
            <a:off x="4495800" y="3352800"/>
            <a:ext cx="2986088"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5091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ltLang="en-US" smtClean="0">
                <a:latin typeface="Courier New" panose="02070309020205020404" pitchFamily="49" charset="0"/>
                <a:cs typeface="Courier New" panose="02070309020205020404" pitchFamily="49" charset="0"/>
              </a:rPr>
              <a:t>System.TypeInitializationException</a:t>
            </a:r>
            <a:r>
              <a:rPr lang="en-US" altLang="en-US" smtClean="0">
                <a:latin typeface="Calibri" panose="020F0502020204030204" pitchFamily="34" charset="0"/>
              </a:rPr>
              <a:t> Class 2-2 </a:t>
            </a:r>
          </a:p>
        </p:txBody>
      </p:sp>
      <p:sp>
        <p:nvSpPr>
          <p:cNvPr id="2" name="Text Placeholder 1"/>
          <p:cNvSpPr>
            <a:spLocks noGrp="1"/>
          </p:cNvSpPr>
          <p:nvPr>
            <p:ph type="body" idx="1"/>
          </p:nvPr>
        </p:nvSpPr>
        <p:spPr/>
        <p:txBody>
          <a:bodyPr/>
          <a:lstStyle/>
          <a:p>
            <a:endParaRPr lang="en-US"/>
          </a:p>
        </p:txBody>
      </p:sp>
      <p:sp>
        <p:nvSpPr>
          <p:cNvPr id="53251"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D6AB8915-23A9-4086-A985-D847F541F291}" type="slidenum">
              <a:rPr lang="en-US" altLang="en-US" sz="1200">
                <a:solidFill>
                  <a:schemeClr val="bg1"/>
                </a:solidFill>
                <a:latin typeface="Calibri" panose="020F0502020204030204" pitchFamily="34" charset="0"/>
              </a:rPr>
              <a:pPr/>
              <a:t>50</a:t>
            </a:fld>
            <a:endParaRPr lang="en-US" altLang="en-US" sz="1200">
              <a:solidFill>
                <a:schemeClr val="bg1"/>
              </a:solidFill>
              <a:latin typeface="Calibri" panose="020F0502020204030204" pitchFamily="34" charset="0"/>
            </a:endParaRPr>
          </a:p>
        </p:txBody>
      </p:sp>
      <p:sp>
        <p:nvSpPr>
          <p:cNvPr id="53252"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3253" name="Rectangle 3"/>
          <p:cNvSpPr>
            <a:spLocks noChangeArrowheads="1"/>
          </p:cNvSpPr>
          <p:nvPr/>
        </p:nvSpPr>
        <p:spPr bwMode="auto">
          <a:xfrm>
            <a:off x="1752600" y="758826"/>
            <a:ext cx="87630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In the code:</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A static constructor </a:t>
            </a:r>
            <a:r>
              <a:rPr lang="en-US" altLang="en-US" sz="1800" b="1">
                <a:cs typeface="Courier New" panose="02070309020205020404" pitchFamily="49" charset="0"/>
              </a:rPr>
              <a:t>TypeInitError</a:t>
            </a:r>
            <a:r>
              <a:rPr lang="en-US" altLang="en-US" sz="1800">
                <a:latin typeface="Calibri" panose="020F0502020204030204" pitchFamily="34" charset="0"/>
              </a:rPr>
              <a:t> </a:t>
            </a:r>
            <a:r>
              <a:rPr lang="en-US" altLang="en-US" sz="2000">
                <a:latin typeface="Calibri" panose="020F0502020204030204" pitchFamily="34" charset="0"/>
              </a:rPr>
              <a:t>is defined. Here, only the static constructor is defined and when the instance of the class, </a:t>
            </a:r>
            <a:r>
              <a:rPr lang="en-US" altLang="en-US" sz="1800" b="1">
                <a:cs typeface="Courier New" panose="02070309020205020404" pitchFamily="49" charset="0"/>
              </a:rPr>
              <a:t>objType </a:t>
            </a:r>
            <a:r>
              <a:rPr lang="en-US" altLang="en-US" sz="2000">
                <a:latin typeface="Calibri" panose="020F0502020204030204" pitchFamily="34" charset="0"/>
              </a:rPr>
              <a:t>attempts to invoke the constructor, an exception is thrown. </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This invocation of the static constructor is not allowed and the instance of the</a:t>
            </a:r>
            <a:r>
              <a:rPr lang="en-US" altLang="en-US" sz="1800">
                <a:cs typeface="Courier New" panose="02070309020205020404" pitchFamily="49" charset="0"/>
              </a:rPr>
              <a:t> TypeInitializationException </a:t>
            </a:r>
            <a:r>
              <a:rPr lang="en-US" altLang="en-US" sz="2000">
                <a:latin typeface="Calibri" panose="020F0502020204030204" pitchFamily="34" charset="0"/>
              </a:rPr>
              <a:t>class is used to display the error message in the </a:t>
            </a:r>
            <a:r>
              <a:rPr lang="en-US" altLang="en-US" sz="2000">
                <a:cs typeface="Courier New" panose="02070309020205020404" pitchFamily="49" charset="0"/>
              </a:rPr>
              <a:t>catch</a:t>
            </a:r>
            <a:r>
              <a:rPr lang="en-US" altLang="en-US" sz="2000">
                <a:latin typeface="Calibri" panose="020F0502020204030204" pitchFamily="34" charset="0"/>
              </a:rPr>
              <a:t> block.</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53254" name="Rectangle 3"/>
          <p:cNvSpPr>
            <a:spLocks noChangeArrowheads="1"/>
          </p:cNvSpPr>
          <p:nvPr/>
        </p:nvSpPr>
        <p:spPr bwMode="auto">
          <a:xfrm>
            <a:off x="1752600" y="2895600"/>
            <a:ext cx="8458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342900" indent="-34290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lvl="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figure displays the </a:t>
            </a:r>
            <a:r>
              <a:rPr lang="en-US" altLang="en-US" sz="1800">
                <a:cs typeface="Courier New" panose="02070309020205020404" pitchFamily="49" charset="0"/>
              </a:rPr>
              <a:t>System.TypeInitializationException</a:t>
            </a:r>
            <a:r>
              <a:rPr lang="en-US" altLang="en-US" sz="1800">
                <a:latin typeface="Calibri" panose="020F0502020204030204" pitchFamily="34" charset="0"/>
              </a:rPr>
              <a:t> </a:t>
            </a:r>
            <a:r>
              <a:rPr lang="en-US" altLang="en-US" sz="2000">
                <a:latin typeface="Calibri" panose="020F0502020204030204" pitchFamily="34" charset="0"/>
              </a:rPr>
              <a:t>generated at runtime:</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pic>
        <p:nvPicPr>
          <p:cNvPr id="5325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3657601"/>
            <a:ext cx="7796213"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2397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smtClean="0">
                <a:latin typeface="Calibri" panose="020F0502020204030204" pitchFamily="34" charset="0"/>
              </a:rPr>
              <a:t>Custom Exceptions </a:t>
            </a:r>
          </a:p>
        </p:txBody>
      </p:sp>
      <p:sp>
        <p:nvSpPr>
          <p:cNvPr id="2" name="Text Placeholder 1"/>
          <p:cNvSpPr>
            <a:spLocks noGrp="1"/>
          </p:cNvSpPr>
          <p:nvPr>
            <p:ph type="body" idx="1"/>
          </p:nvPr>
        </p:nvSpPr>
        <p:spPr/>
        <p:txBody>
          <a:bodyPr/>
          <a:lstStyle/>
          <a:p>
            <a:endParaRPr lang="en-US"/>
          </a:p>
        </p:txBody>
      </p:sp>
      <p:sp>
        <p:nvSpPr>
          <p:cNvPr id="54275"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C0892F78-48B5-4911-82BC-3ECFCC8A34EA}" type="slidenum">
              <a:rPr lang="en-US" altLang="en-US" sz="1200">
                <a:solidFill>
                  <a:schemeClr val="bg1"/>
                </a:solidFill>
                <a:latin typeface="Calibri" panose="020F0502020204030204" pitchFamily="34" charset="0"/>
              </a:rPr>
              <a:pPr/>
              <a:t>51</a:t>
            </a:fld>
            <a:endParaRPr lang="en-US" altLang="en-US" sz="1200">
              <a:solidFill>
                <a:schemeClr val="bg1"/>
              </a:solidFill>
              <a:latin typeface="Calibri" panose="020F0502020204030204" pitchFamily="34" charset="0"/>
            </a:endParaRPr>
          </a:p>
        </p:txBody>
      </p:sp>
      <p:sp>
        <p:nvSpPr>
          <p:cNvPr id="54276" name="Footer Placeholder 6"/>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4277" name="Rectangle 3"/>
          <p:cNvSpPr>
            <a:spLocks noChangeArrowheads="1"/>
          </p:cNvSpPr>
          <p:nvPr/>
        </p:nvSpPr>
        <p:spPr bwMode="auto">
          <a:xfrm>
            <a:off x="1752600" y="762000"/>
            <a:ext cx="81534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800">
                <a:latin typeface="Calibri" panose="020F0502020204030204" pitchFamily="34" charset="0"/>
              </a:rPr>
              <a:t>Following are the features of custom exceptions: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graphicFrame>
        <p:nvGraphicFramePr>
          <p:cNvPr id="6" name="Diagram 5"/>
          <p:cNvGraphicFramePr/>
          <p:nvPr/>
        </p:nvGraphicFramePr>
        <p:xfrm>
          <a:off x="2362200" y="1397000"/>
          <a:ext cx="6705600"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93707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en-US" smtClean="0">
                <a:latin typeface="Calibri" panose="020F0502020204030204" pitchFamily="34" charset="0"/>
              </a:rPr>
              <a:t>Implementing Custom Exceptions 1-2</a:t>
            </a:r>
          </a:p>
        </p:txBody>
      </p:sp>
      <p:sp>
        <p:nvSpPr>
          <p:cNvPr id="2" name="Text Placeholder 1"/>
          <p:cNvSpPr>
            <a:spLocks noGrp="1"/>
          </p:cNvSpPr>
          <p:nvPr>
            <p:ph type="body" idx="1"/>
          </p:nvPr>
        </p:nvSpPr>
        <p:spPr/>
        <p:txBody>
          <a:bodyPr/>
          <a:lstStyle/>
          <a:p>
            <a:endParaRPr lang="en-US"/>
          </a:p>
        </p:txBody>
      </p:sp>
      <p:sp>
        <p:nvSpPr>
          <p:cNvPr id="55299" name="Slide Number Placeholder 6"/>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A2E52349-3191-4DD1-83B9-809C8294D0D5}" type="slidenum">
              <a:rPr lang="en-US" altLang="en-US" sz="1200">
                <a:solidFill>
                  <a:schemeClr val="bg1"/>
                </a:solidFill>
                <a:latin typeface="Calibri" panose="020F0502020204030204" pitchFamily="34" charset="0"/>
              </a:rPr>
              <a:pPr/>
              <a:t>52</a:t>
            </a:fld>
            <a:endParaRPr lang="en-US" altLang="en-US" sz="1200">
              <a:solidFill>
                <a:schemeClr val="bg1"/>
              </a:solidFill>
              <a:latin typeface="Calibri" panose="020F0502020204030204" pitchFamily="34" charset="0"/>
            </a:endParaRPr>
          </a:p>
        </p:txBody>
      </p:sp>
      <p:sp>
        <p:nvSpPr>
          <p:cNvPr id="55300"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5301" name="Rectangle 3"/>
          <p:cNvSpPr>
            <a:spLocks noChangeArrowheads="1"/>
          </p:cNvSpPr>
          <p:nvPr/>
        </p:nvSpPr>
        <p:spPr bwMode="auto">
          <a:xfrm>
            <a:off x="1752600" y="758825"/>
            <a:ext cx="8763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Custom exceptions can be created by deriving from the </a:t>
            </a:r>
            <a:r>
              <a:rPr lang="en-US" altLang="en-US" sz="1800">
                <a:cs typeface="Courier New" panose="02070309020205020404" pitchFamily="49" charset="0"/>
              </a:rPr>
              <a:t>Exception</a:t>
            </a:r>
            <a:r>
              <a:rPr lang="en-US" altLang="en-US" sz="1800">
                <a:latin typeface="Calibri" panose="020F0502020204030204" pitchFamily="34" charset="0"/>
              </a:rPr>
              <a:t> class, the </a:t>
            </a:r>
            <a:r>
              <a:rPr lang="en-US" altLang="en-US" sz="1800">
                <a:cs typeface="Courier New" panose="02070309020205020404" pitchFamily="49" charset="0"/>
              </a:rPr>
              <a:t>SystemException</a:t>
            </a:r>
            <a:r>
              <a:rPr lang="en-US" altLang="en-US" sz="1800">
                <a:latin typeface="Calibri" panose="020F0502020204030204" pitchFamily="34" charset="0"/>
                <a:cs typeface="Courier New" panose="02070309020205020404" pitchFamily="49" charset="0"/>
              </a:rPr>
              <a:t> </a:t>
            </a:r>
            <a:r>
              <a:rPr lang="en-US" altLang="en-US" sz="1800">
                <a:latin typeface="Calibri" panose="020F0502020204030204" pitchFamily="34" charset="0"/>
              </a:rPr>
              <a:t>class, or </a:t>
            </a:r>
            <a:r>
              <a:rPr lang="en-US" altLang="en-US" sz="1800">
                <a:latin typeface="Calibri" panose="020F0502020204030204" pitchFamily="34" charset="0"/>
                <a:cs typeface="Courier New" panose="02070309020205020404" pitchFamily="49" charset="0"/>
              </a:rPr>
              <a:t>the </a:t>
            </a:r>
            <a:r>
              <a:rPr lang="en-US" altLang="en-US" sz="1800">
                <a:cs typeface="Courier New" panose="02070309020205020404" pitchFamily="49" charset="0"/>
              </a:rPr>
              <a:t>ApplicationException</a:t>
            </a:r>
            <a:r>
              <a:rPr lang="en-US" altLang="en-US" sz="1800">
                <a:latin typeface="Calibri" panose="020F0502020204030204" pitchFamily="34" charset="0"/>
              </a:rPr>
              <a:t> class.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9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However, to define a custom exception, you first need to define a new class and then derive it from the </a:t>
            </a:r>
            <a:r>
              <a:rPr lang="en-US" altLang="en-US" sz="1800">
                <a:cs typeface="Courier New" panose="02070309020205020404" pitchFamily="49" charset="0"/>
              </a:rPr>
              <a:t>Exception</a:t>
            </a:r>
            <a:r>
              <a:rPr lang="en-US" altLang="en-US" sz="1800">
                <a:latin typeface="Calibri" panose="020F0502020204030204" pitchFamily="34" charset="0"/>
              </a:rPr>
              <a:t>, </a:t>
            </a:r>
            <a:r>
              <a:rPr lang="en-US" altLang="en-US" sz="1800">
                <a:cs typeface="Courier New" panose="02070309020205020404" pitchFamily="49" charset="0"/>
              </a:rPr>
              <a:t>SystemException</a:t>
            </a:r>
            <a:r>
              <a:rPr lang="en-US" altLang="en-US" sz="1800">
                <a:latin typeface="Calibri" panose="020F0502020204030204" pitchFamily="34" charset="0"/>
              </a:rPr>
              <a:t>, or </a:t>
            </a:r>
            <a:r>
              <a:rPr lang="en-US" altLang="en-US" sz="1800">
                <a:cs typeface="Courier New" panose="02070309020205020404" pitchFamily="49" charset="0"/>
              </a:rPr>
              <a:t>ApplicationException</a:t>
            </a:r>
            <a:r>
              <a:rPr lang="en-US" altLang="en-US" sz="1800">
                <a:latin typeface="Calibri" panose="020F0502020204030204" pitchFamily="34" charset="0"/>
                <a:cs typeface="Courier New" panose="02070309020205020404" pitchFamily="49" charset="0"/>
              </a:rPr>
              <a:t> </a:t>
            </a:r>
            <a:r>
              <a:rPr lang="en-US" altLang="en-US" sz="1800">
                <a:latin typeface="Calibri" panose="020F0502020204030204" pitchFamily="34" charset="0"/>
              </a:rPr>
              <a:t>class. Once you have created a custom exception, you can reuse it in any C# application.</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9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The following demonstrates the implementation of custom exceptions: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1800">
              <a:latin typeface="Calibri" panose="020F0502020204030204" pitchFamily="34" charset="0"/>
            </a:endParaRPr>
          </a:p>
        </p:txBody>
      </p:sp>
      <p:sp>
        <p:nvSpPr>
          <p:cNvPr id="6" name="Text Box 6"/>
          <p:cNvSpPr txBox="1">
            <a:spLocks noChangeArrowheads="1"/>
          </p:cNvSpPr>
          <p:nvPr/>
        </p:nvSpPr>
        <p:spPr bwMode="auto">
          <a:xfrm>
            <a:off x="3429000" y="2819400"/>
            <a:ext cx="7086600" cy="3657600"/>
          </a:xfrm>
          <a:prstGeom prst="rect">
            <a:avLst/>
          </a:prstGeom>
          <a:solidFill>
            <a:srgbClr val="FFEDA3">
              <a:alpha val="39999"/>
            </a:srgbClr>
          </a:solidFill>
          <a:ln w="12700" algn="ctr">
            <a:solidFill>
              <a:schemeClr val="tx1"/>
            </a:solidFill>
            <a:miter lim="800000"/>
            <a:headEnd/>
            <a:tailEnd/>
          </a:ln>
        </p:spPr>
        <p:txBody>
          <a:bodyPr/>
          <a:lstStyle/>
          <a:p>
            <a:pPr eaLnBrk="1" hangingPunct="1">
              <a:lnSpc>
                <a:spcPct val="70000"/>
              </a:lnSpc>
              <a:spcBef>
                <a:spcPct val="50000"/>
              </a:spcBef>
              <a:defRPr/>
            </a:pPr>
            <a:r>
              <a:rPr lang="en-US" sz="1100" dirty="0"/>
              <a:t>public class </a:t>
            </a:r>
            <a:r>
              <a:rPr lang="en-US" sz="1100" dirty="0" err="1"/>
              <a:t>CustomMessage</a:t>
            </a:r>
            <a:r>
              <a:rPr lang="en-US" sz="1100" dirty="0"/>
              <a:t> : Exception </a:t>
            </a:r>
          </a:p>
          <a:p>
            <a:pPr eaLnBrk="1" hangingPunct="1">
              <a:lnSpc>
                <a:spcPct val="70000"/>
              </a:lnSpc>
              <a:spcBef>
                <a:spcPct val="50000"/>
              </a:spcBef>
              <a:defRPr/>
            </a:pPr>
            <a:r>
              <a:rPr lang="en-US" sz="1100" dirty="0"/>
              <a:t>{ </a:t>
            </a:r>
          </a:p>
          <a:p>
            <a:pPr eaLnBrk="1" hangingPunct="1">
              <a:lnSpc>
                <a:spcPct val="70000"/>
              </a:lnSpc>
              <a:spcBef>
                <a:spcPct val="50000"/>
              </a:spcBef>
              <a:defRPr/>
            </a:pPr>
            <a:r>
              <a:rPr lang="en-US" sz="1100" dirty="0"/>
              <a:t>public </a:t>
            </a:r>
            <a:r>
              <a:rPr lang="en-US" sz="1100" dirty="0" err="1"/>
              <a:t>CustomMessage</a:t>
            </a:r>
            <a:r>
              <a:rPr lang="en-US" sz="1100" dirty="0"/>
              <a:t> (string message) : base(message) { </a:t>
            </a:r>
          </a:p>
          <a:p>
            <a:pPr eaLnBrk="1" hangingPunct="1">
              <a:lnSpc>
                <a:spcPct val="70000"/>
              </a:lnSpc>
              <a:spcBef>
                <a:spcPct val="50000"/>
              </a:spcBef>
              <a:defRPr/>
            </a:pPr>
            <a:r>
              <a:rPr lang="en-US" sz="1100" dirty="0"/>
              <a:t>}</a:t>
            </a:r>
          </a:p>
          <a:p>
            <a:pPr eaLnBrk="1" hangingPunct="1">
              <a:lnSpc>
                <a:spcPct val="70000"/>
              </a:lnSpc>
              <a:spcBef>
                <a:spcPct val="50000"/>
              </a:spcBef>
              <a:defRPr/>
            </a:pPr>
            <a:r>
              <a:rPr lang="en-US" sz="1100" dirty="0"/>
              <a:t>}</a:t>
            </a:r>
          </a:p>
          <a:p>
            <a:pPr eaLnBrk="1" hangingPunct="1">
              <a:lnSpc>
                <a:spcPct val="70000"/>
              </a:lnSpc>
              <a:spcBef>
                <a:spcPct val="50000"/>
              </a:spcBef>
              <a:defRPr/>
            </a:pPr>
            <a:r>
              <a:rPr lang="en-US" sz="1100" dirty="0"/>
              <a:t>public class </a:t>
            </a:r>
            <a:r>
              <a:rPr lang="en-US" sz="1100" dirty="0" err="1"/>
              <a:t>CustomException</a:t>
            </a:r>
            <a:r>
              <a:rPr lang="en-US" sz="1100" dirty="0"/>
              <a:t>{</a:t>
            </a:r>
          </a:p>
          <a:p>
            <a:pPr eaLnBrk="1" hangingPunct="1">
              <a:lnSpc>
                <a:spcPct val="70000"/>
              </a:lnSpc>
              <a:spcBef>
                <a:spcPct val="50000"/>
              </a:spcBef>
              <a:defRPr/>
            </a:pPr>
            <a:r>
              <a:rPr lang="en-US" sz="1100" dirty="0"/>
              <a:t>static void Main(string[] </a:t>
            </a:r>
            <a:r>
              <a:rPr lang="en-US" sz="1100" dirty="0" err="1"/>
              <a:t>args</a:t>
            </a:r>
            <a:r>
              <a:rPr lang="en-US" sz="1100" dirty="0"/>
              <a:t>) { </a:t>
            </a:r>
          </a:p>
          <a:p>
            <a:pPr eaLnBrk="1" hangingPunct="1">
              <a:lnSpc>
                <a:spcPct val="70000"/>
              </a:lnSpc>
              <a:spcBef>
                <a:spcPct val="50000"/>
              </a:spcBef>
              <a:defRPr/>
            </a:pPr>
            <a:r>
              <a:rPr lang="en-US" sz="1100" dirty="0"/>
              <a:t>try </a:t>
            </a:r>
          </a:p>
          <a:p>
            <a:pPr eaLnBrk="1" hangingPunct="1">
              <a:lnSpc>
                <a:spcPct val="70000"/>
              </a:lnSpc>
              <a:spcBef>
                <a:spcPct val="50000"/>
              </a:spcBef>
              <a:defRPr/>
            </a:pPr>
            <a:r>
              <a:rPr lang="en-US" sz="1100" dirty="0"/>
              <a:t>{ </a:t>
            </a:r>
          </a:p>
          <a:p>
            <a:pPr eaLnBrk="1" hangingPunct="1">
              <a:lnSpc>
                <a:spcPct val="70000"/>
              </a:lnSpc>
              <a:spcBef>
                <a:spcPct val="50000"/>
              </a:spcBef>
              <a:defRPr/>
            </a:pPr>
            <a:r>
              <a:rPr lang="en-US" sz="1100" dirty="0"/>
              <a:t>throw new </a:t>
            </a:r>
            <a:r>
              <a:rPr lang="en-US" sz="1100" dirty="0" err="1"/>
              <a:t>CustomMessage</a:t>
            </a:r>
            <a:r>
              <a:rPr lang="en-US" sz="1100" dirty="0"/>
              <a:t> (“This illustrates creation and catching of custom exception”); </a:t>
            </a:r>
          </a:p>
          <a:p>
            <a:pPr eaLnBrk="1" hangingPunct="1">
              <a:lnSpc>
                <a:spcPct val="70000"/>
              </a:lnSpc>
              <a:spcBef>
                <a:spcPct val="50000"/>
              </a:spcBef>
              <a:defRPr/>
            </a:pPr>
            <a:r>
              <a:rPr lang="en-US" sz="1100" dirty="0"/>
              <a:t>}</a:t>
            </a:r>
          </a:p>
          <a:p>
            <a:pPr eaLnBrk="1" hangingPunct="1">
              <a:lnSpc>
                <a:spcPct val="70000"/>
              </a:lnSpc>
              <a:spcBef>
                <a:spcPct val="50000"/>
              </a:spcBef>
              <a:defRPr/>
            </a:pPr>
            <a:r>
              <a:rPr lang="en-US" sz="1100" dirty="0"/>
              <a:t>catch(</a:t>
            </a:r>
            <a:r>
              <a:rPr lang="en-US" sz="1100" dirty="0" err="1"/>
              <a:t>CustomMessage</a:t>
            </a:r>
            <a:r>
              <a:rPr lang="en-US" sz="1100" dirty="0"/>
              <a:t> </a:t>
            </a:r>
            <a:r>
              <a:rPr lang="en-US" sz="1100" dirty="0" err="1"/>
              <a:t>objCustom</a:t>
            </a:r>
            <a:r>
              <a:rPr lang="en-US" sz="1100" dirty="0"/>
              <a:t>) </a:t>
            </a:r>
          </a:p>
          <a:p>
            <a:pPr eaLnBrk="1" hangingPunct="1">
              <a:lnSpc>
                <a:spcPct val="70000"/>
              </a:lnSpc>
              <a:spcBef>
                <a:spcPct val="50000"/>
              </a:spcBef>
              <a:defRPr/>
            </a:pPr>
            <a:r>
              <a:rPr lang="en-US" sz="1100" dirty="0"/>
              <a:t>{ </a:t>
            </a:r>
          </a:p>
          <a:p>
            <a:pPr eaLnBrk="1" hangingPunct="1">
              <a:lnSpc>
                <a:spcPct val="70000"/>
              </a:lnSpc>
              <a:spcBef>
                <a:spcPct val="50000"/>
              </a:spcBef>
              <a:defRPr/>
            </a:pPr>
            <a:r>
              <a:rPr lang="en-US" sz="1100" dirty="0" err="1"/>
              <a:t>Console.WriteLine</a:t>
            </a:r>
            <a:r>
              <a:rPr lang="en-US" sz="1100" dirty="0"/>
              <a:t>(</a:t>
            </a:r>
            <a:r>
              <a:rPr lang="en-US" sz="1100" dirty="0" err="1"/>
              <a:t>objCustom.Message</a:t>
            </a:r>
            <a:r>
              <a:rPr lang="en-US" sz="1100" dirty="0"/>
              <a:t>); </a:t>
            </a:r>
          </a:p>
          <a:p>
            <a:pPr eaLnBrk="1" hangingPunct="1">
              <a:lnSpc>
                <a:spcPct val="70000"/>
              </a:lnSpc>
              <a:spcBef>
                <a:spcPct val="50000"/>
              </a:spcBef>
              <a:defRPr/>
            </a:pPr>
            <a:r>
              <a:rPr lang="en-US" sz="1100" dirty="0"/>
              <a:t>} </a:t>
            </a:r>
          </a:p>
          <a:p>
            <a:pPr eaLnBrk="1" hangingPunct="1">
              <a:lnSpc>
                <a:spcPct val="70000"/>
              </a:lnSpc>
              <a:spcBef>
                <a:spcPct val="50000"/>
              </a:spcBef>
              <a:defRPr/>
            </a:pPr>
            <a:r>
              <a:rPr lang="en-US" sz="1100" dirty="0"/>
              <a:t>}</a:t>
            </a:r>
          </a:p>
          <a:p>
            <a:pPr eaLnBrk="1" hangingPunct="1">
              <a:lnSpc>
                <a:spcPct val="70000"/>
              </a:lnSpc>
              <a:spcBef>
                <a:spcPct val="50000"/>
              </a:spcBef>
              <a:defRPr/>
            </a:pPr>
            <a:r>
              <a:rPr lang="en-US" sz="1100" dirty="0"/>
              <a:t>}</a:t>
            </a:r>
          </a:p>
          <a:p>
            <a:pPr eaLnBrk="1" hangingPunct="1">
              <a:lnSpc>
                <a:spcPct val="70000"/>
              </a:lnSpc>
              <a:spcBef>
                <a:spcPct val="50000"/>
              </a:spcBef>
              <a:defRPr/>
            </a:pPr>
            <a:endParaRPr lang="en-US" sz="1050" dirty="0"/>
          </a:p>
        </p:txBody>
      </p:sp>
      <p:sp>
        <p:nvSpPr>
          <p:cNvPr id="55303" name="Text Box 4"/>
          <p:cNvSpPr txBox="1">
            <a:spLocks noChangeArrowheads="1"/>
          </p:cNvSpPr>
          <p:nvPr/>
        </p:nvSpPr>
        <p:spPr bwMode="auto">
          <a:xfrm>
            <a:off x="1828800" y="27432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Snippet</a:t>
            </a:r>
          </a:p>
        </p:txBody>
      </p:sp>
    </p:spTree>
    <p:extLst>
      <p:ext uri="{BB962C8B-B14F-4D97-AF65-F5344CB8AC3E}">
        <p14:creationId xmlns:p14="http://schemas.microsoft.com/office/powerpoint/2010/main" val="34399509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altLang="en-US" smtClean="0">
                <a:latin typeface="Calibri" panose="020F0502020204030204" pitchFamily="34" charset="0"/>
              </a:rPr>
              <a:t>Implementing Custom Exceptions 2-2</a:t>
            </a:r>
          </a:p>
        </p:txBody>
      </p:sp>
      <p:sp>
        <p:nvSpPr>
          <p:cNvPr id="2" name="Text Placeholder 1"/>
          <p:cNvSpPr>
            <a:spLocks noGrp="1"/>
          </p:cNvSpPr>
          <p:nvPr>
            <p:ph type="body" idx="1"/>
          </p:nvPr>
        </p:nvSpPr>
        <p:spPr/>
        <p:txBody>
          <a:bodyPr/>
          <a:lstStyle/>
          <a:p>
            <a:endParaRPr lang="en-US"/>
          </a:p>
        </p:txBody>
      </p:sp>
      <p:sp>
        <p:nvSpPr>
          <p:cNvPr id="56323"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13B6BC30-196B-4667-955B-23F823DC566A}" type="slidenum">
              <a:rPr lang="en-US" altLang="en-US" sz="1200">
                <a:solidFill>
                  <a:schemeClr val="bg1"/>
                </a:solidFill>
                <a:latin typeface="Calibri" panose="020F0502020204030204" pitchFamily="34" charset="0"/>
              </a:rPr>
              <a:pPr/>
              <a:t>53</a:t>
            </a:fld>
            <a:endParaRPr lang="en-US" altLang="en-US" sz="1200">
              <a:solidFill>
                <a:schemeClr val="bg1"/>
              </a:solidFill>
              <a:latin typeface="Calibri" panose="020F0502020204030204" pitchFamily="34" charset="0"/>
            </a:endParaRPr>
          </a:p>
        </p:txBody>
      </p:sp>
      <p:sp>
        <p:nvSpPr>
          <p:cNvPr id="56324"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6325" name="Rectangle 3"/>
          <p:cNvSpPr>
            <a:spLocks noChangeArrowheads="1"/>
          </p:cNvSpPr>
          <p:nvPr/>
        </p:nvSpPr>
        <p:spPr bwMode="auto">
          <a:xfrm>
            <a:off x="1752600" y="758826"/>
            <a:ext cx="8763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800">
                <a:latin typeface="Calibri" panose="020F0502020204030204" pitchFamily="34" charset="0"/>
              </a:rPr>
              <a:t>In the code:</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The class </a:t>
            </a:r>
            <a:r>
              <a:rPr lang="en-US" altLang="en-US" sz="2000" b="1">
                <a:cs typeface="Courier New" panose="02070309020205020404" pitchFamily="49" charset="0"/>
              </a:rPr>
              <a:t>CustomMessage</a:t>
            </a:r>
            <a:r>
              <a:rPr lang="en-US" altLang="en-US" sz="2000">
                <a:latin typeface="Calibri" panose="020F0502020204030204" pitchFamily="34" charset="0"/>
              </a:rPr>
              <a:t> is created, which is derived from the class </a:t>
            </a:r>
            <a:r>
              <a:rPr lang="en-US" altLang="en-US" sz="2000">
                <a:cs typeface="Courier New" panose="02070309020205020404" pitchFamily="49" charset="0"/>
              </a:rPr>
              <a:t>Exception</a:t>
            </a:r>
            <a:r>
              <a:rPr lang="en-US" altLang="en-US" sz="2000">
                <a:latin typeface="Calibri" panose="020F0502020204030204" pitchFamily="34" charset="0"/>
              </a:rPr>
              <a:t>.</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The constructor of the class </a:t>
            </a:r>
            <a:r>
              <a:rPr lang="en-US" altLang="en-US" sz="2000" b="1">
                <a:cs typeface="Courier New" panose="02070309020205020404" pitchFamily="49" charset="0"/>
              </a:rPr>
              <a:t>CustomMessage</a:t>
            </a:r>
            <a:r>
              <a:rPr lang="en-US" altLang="en-US" sz="2000">
                <a:latin typeface="Calibri" panose="020F0502020204030204" pitchFamily="34" charset="0"/>
              </a:rPr>
              <a:t> is created and it takes a </a:t>
            </a:r>
            <a:r>
              <a:rPr lang="en-US" altLang="en-US" sz="2000">
                <a:cs typeface="Courier New" panose="02070309020205020404" pitchFamily="49" charset="0"/>
              </a:rPr>
              <a:t>string</a:t>
            </a:r>
            <a:r>
              <a:rPr lang="en-US" altLang="en-US" sz="2000">
                <a:latin typeface="Calibri" panose="020F0502020204030204" pitchFamily="34" charset="0"/>
              </a:rPr>
              <a:t> parameter. </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This constructor, in turn, calls the constructor of the base class, </a:t>
            </a:r>
            <a:r>
              <a:rPr lang="en-US" altLang="en-US" sz="2000">
                <a:cs typeface="Courier New" panose="02070309020205020404" pitchFamily="49" charset="0"/>
              </a:rPr>
              <a:t>Exception</a:t>
            </a:r>
            <a:r>
              <a:rPr lang="en-US" altLang="en-US" sz="2000">
                <a:latin typeface="Calibri" panose="020F0502020204030204" pitchFamily="34" charset="0"/>
              </a:rPr>
              <a:t>. The class </a:t>
            </a:r>
            <a:r>
              <a:rPr lang="en-US" altLang="en-US" sz="2000" b="1">
                <a:cs typeface="Courier New" panose="02070309020205020404" pitchFamily="49" charset="0"/>
              </a:rPr>
              <a:t>CustomException</a:t>
            </a:r>
            <a:r>
              <a:rPr lang="en-US" altLang="en-US" sz="2000">
                <a:latin typeface="Calibri" panose="020F0502020204030204" pitchFamily="34" charset="0"/>
              </a:rPr>
              <a:t> consists of the </a:t>
            </a:r>
            <a:r>
              <a:rPr lang="en-US" altLang="en-US" sz="2000">
                <a:cs typeface="Courier New" panose="02070309020205020404" pitchFamily="49" charset="0"/>
              </a:rPr>
              <a:t>Main() </a:t>
            </a:r>
            <a:r>
              <a:rPr lang="en-US" altLang="en-US" sz="2000">
                <a:latin typeface="Calibri" panose="020F0502020204030204" pitchFamily="34" charset="0"/>
              </a:rPr>
              <a:t>method. </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The </a:t>
            </a:r>
            <a:r>
              <a:rPr lang="en-US" altLang="en-US" sz="2000">
                <a:cs typeface="Courier New" panose="02070309020205020404" pitchFamily="49" charset="0"/>
              </a:rPr>
              <a:t>try</a:t>
            </a:r>
            <a:r>
              <a:rPr lang="en-US" altLang="en-US" sz="2000">
                <a:latin typeface="Calibri" panose="020F0502020204030204" pitchFamily="34" charset="0"/>
              </a:rPr>
              <a:t> block of the class </a:t>
            </a:r>
            <a:r>
              <a:rPr lang="en-US" altLang="en-US" sz="2000" b="1">
                <a:cs typeface="Courier New" panose="02070309020205020404" pitchFamily="49" charset="0"/>
              </a:rPr>
              <a:t>CustomException</a:t>
            </a:r>
            <a:r>
              <a:rPr lang="en-US" altLang="en-US" sz="2000">
                <a:latin typeface="Calibri" panose="020F0502020204030204" pitchFamily="34" charset="0"/>
              </a:rPr>
              <a:t> throws the custom exception that passes a </a:t>
            </a:r>
            <a:r>
              <a:rPr lang="en-US" altLang="en-US" sz="2000">
                <a:cs typeface="Courier New" panose="02070309020205020404" pitchFamily="49" charset="0"/>
              </a:rPr>
              <a:t>string</a:t>
            </a:r>
            <a:r>
              <a:rPr lang="en-US" altLang="en-US" sz="2000">
                <a:latin typeface="Calibri" panose="020F0502020204030204" pitchFamily="34" charset="0"/>
              </a:rPr>
              <a:t> value. </a:t>
            </a:r>
          </a:p>
          <a:p>
            <a:pPr lvl="1">
              <a:lnSpc>
                <a:spcPct val="90000"/>
              </a:lnSpc>
              <a:spcBef>
                <a:spcPct val="20000"/>
              </a:spcBef>
              <a:buClr>
                <a:srgbClr val="006666"/>
              </a:buClr>
              <a:buSzPct val="50000"/>
              <a:buFont typeface="Wingdings 2" panose="05020102010507070707" pitchFamily="18" charset="2"/>
              <a:buChar char="²"/>
            </a:pPr>
            <a:r>
              <a:rPr lang="en-US" altLang="en-US" sz="2000">
                <a:latin typeface="Calibri" panose="020F0502020204030204" pitchFamily="34" charset="0"/>
              </a:rPr>
              <a:t>The </a:t>
            </a:r>
            <a:r>
              <a:rPr lang="en-US" altLang="en-US" sz="2000">
                <a:cs typeface="Courier New" panose="02070309020205020404" pitchFamily="49" charset="0"/>
              </a:rPr>
              <a:t>catch</a:t>
            </a:r>
            <a:r>
              <a:rPr lang="en-US" altLang="en-US" sz="2000">
                <a:latin typeface="Calibri" panose="020F0502020204030204" pitchFamily="34" charset="0"/>
              </a:rPr>
              <a:t> block catches the exception thrown by the </a:t>
            </a:r>
            <a:r>
              <a:rPr lang="en-US" altLang="en-US" sz="2000">
                <a:cs typeface="Courier New" panose="02070309020205020404" pitchFamily="49" charset="0"/>
              </a:rPr>
              <a:t>try</a:t>
            </a:r>
            <a:r>
              <a:rPr lang="en-US" altLang="en-US" sz="2000">
                <a:latin typeface="Calibri" panose="020F0502020204030204" pitchFamily="34" charset="0"/>
              </a:rPr>
              <a:t> block and prints the message.</a:t>
            </a:r>
          </a:p>
          <a:p>
            <a:pPr eaLnBrk="1" hangingPunct="1">
              <a:lnSpc>
                <a:spcPct val="90000"/>
              </a:lnSpc>
              <a:spcBef>
                <a:spcPct val="20000"/>
              </a:spcBef>
              <a:buClr>
                <a:srgbClr val="004E4C"/>
              </a:buClr>
              <a:buSzPct val="50000"/>
            </a:pPr>
            <a:endParaRPr lang="en-US" altLang="en-US" sz="2800">
              <a:latin typeface="Calibri" panose="020F0502020204030204" pitchFamily="34" charset="0"/>
            </a:endParaRPr>
          </a:p>
          <a:p>
            <a:pPr eaLnBrk="1" hangingPunct="1">
              <a:lnSpc>
                <a:spcPct val="90000"/>
              </a:lnSpc>
              <a:spcBef>
                <a:spcPct val="20000"/>
              </a:spcBef>
              <a:buClr>
                <a:srgbClr val="004E4C"/>
              </a:buClr>
              <a:buSzPct val="50000"/>
            </a:pPr>
            <a:endParaRPr lang="en-US" altLang="en-US" sz="2800">
              <a:latin typeface="Calibri" panose="020F0502020204030204" pitchFamily="34" charset="0"/>
            </a:endParaRPr>
          </a:p>
          <a:p>
            <a:pPr eaLnBrk="1" hangingPunct="1">
              <a:lnSpc>
                <a:spcPct val="90000"/>
              </a:lnSpc>
              <a:spcBef>
                <a:spcPct val="20000"/>
              </a:spcBef>
              <a:buClr>
                <a:srgbClr val="004E4C"/>
              </a:buClr>
              <a:buSzPct val="50000"/>
            </a:pPr>
            <a:r>
              <a:rPr lang="en-US" altLang="en-US" sz="2400">
                <a:cs typeface="Courier New" panose="02070309020205020404" pitchFamily="49" charset="0"/>
              </a:rPr>
              <a:t> </a:t>
            </a:r>
            <a:r>
              <a:rPr lang="en-US" altLang="en-US" sz="2000">
                <a:cs typeface="Courier New" panose="02070309020205020404" pitchFamily="49" charset="0"/>
              </a:rPr>
              <a:t>This illustrates creation and catching of custom exception</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800">
              <a:latin typeface="Calibri" panose="020F0502020204030204" pitchFamily="34" charset="0"/>
            </a:endParaRPr>
          </a:p>
        </p:txBody>
      </p:sp>
      <p:sp>
        <p:nvSpPr>
          <p:cNvPr id="56326" name="Text Box 4"/>
          <p:cNvSpPr txBox="1">
            <a:spLocks noChangeArrowheads="1"/>
          </p:cNvSpPr>
          <p:nvPr/>
        </p:nvSpPr>
        <p:spPr bwMode="auto">
          <a:xfrm>
            <a:off x="1905000" y="4953001"/>
            <a:ext cx="1447800" cy="396875"/>
          </a:xfrm>
          <a:prstGeom prst="rect">
            <a:avLst/>
          </a:prstGeom>
          <a:solidFill>
            <a:srgbClr val="006699"/>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spAutoFit/>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algn="ctr" eaLnBrk="1" hangingPunct="1">
              <a:spcBef>
                <a:spcPct val="50000"/>
              </a:spcBef>
            </a:pPr>
            <a:r>
              <a:rPr lang="en-US" altLang="en-US" sz="2000">
                <a:solidFill>
                  <a:schemeClr val="bg1"/>
                </a:solidFill>
                <a:latin typeface="Tahoma" panose="020B0604030504040204" pitchFamily="34" charset="0"/>
              </a:rPr>
              <a:t>Output</a:t>
            </a:r>
          </a:p>
        </p:txBody>
      </p:sp>
    </p:spTree>
    <p:extLst>
      <p:ext uri="{BB962C8B-B14F-4D97-AF65-F5344CB8AC3E}">
        <p14:creationId xmlns:p14="http://schemas.microsoft.com/office/powerpoint/2010/main" val="53560856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smtClean="0">
                <a:latin typeface="Calibri" panose="020F0502020204030204" pitchFamily="34" charset="0"/>
              </a:rPr>
              <a:t>Exception Assistant </a:t>
            </a:r>
          </a:p>
        </p:txBody>
      </p:sp>
      <p:sp>
        <p:nvSpPr>
          <p:cNvPr id="2" name="Text Placeholder 1"/>
          <p:cNvSpPr>
            <a:spLocks noGrp="1"/>
          </p:cNvSpPr>
          <p:nvPr>
            <p:ph type="body" idx="1"/>
          </p:nvPr>
        </p:nvSpPr>
        <p:spPr/>
        <p:txBody>
          <a:bodyPr/>
          <a:lstStyle/>
          <a:p>
            <a:endParaRPr lang="en-US"/>
          </a:p>
        </p:txBody>
      </p:sp>
      <p:sp>
        <p:nvSpPr>
          <p:cNvPr id="57347"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3BA74C4-A8CC-41C3-8276-1A3253E3589F}" type="slidenum">
              <a:rPr lang="en-US" altLang="en-US" sz="1200">
                <a:solidFill>
                  <a:schemeClr val="bg1"/>
                </a:solidFill>
                <a:latin typeface="Calibri" panose="020F0502020204030204" pitchFamily="34" charset="0"/>
              </a:rPr>
              <a:pPr/>
              <a:t>54</a:t>
            </a:fld>
            <a:endParaRPr lang="en-US" altLang="en-US" sz="1200">
              <a:solidFill>
                <a:schemeClr val="bg1"/>
              </a:solidFill>
              <a:latin typeface="Calibri" panose="020F0502020204030204" pitchFamily="34" charset="0"/>
            </a:endParaRPr>
          </a:p>
        </p:txBody>
      </p:sp>
      <p:sp>
        <p:nvSpPr>
          <p:cNvPr id="57348" name="Footer Placeholder 4"/>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7349" name="Rectangle 3"/>
          <p:cNvSpPr>
            <a:spLocks noChangeArrowheads="1"/>
          </p:cNvSpPr>
          <p:nvPr/>
        </p:nvSpPr>
        <p:spPr bwMode="auto">
          <a:xfrm>
            <a:off x="1752600" y="758826"/>
            <a:ext cx="88392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Exception assistant is a new feature for debugging C# applications. The Exception dialog box feature in earlier versions of C# is replaced by Exception assistant.</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This assistant appears whenever a run-time exception occurs.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It shows the type of exception that occurred, the troubleshooting tips, and the corrective action to be taken, and can also be used to view the details of an exception object.</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Exception assistant provides more information about an exception than the Exception dialog box.</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assistant makes it easier to locate the cause of the exception and to solve the problem.</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400">
              <a:latin typeface="Calibri" panose="020F0502020204030204" pitchFamily="34" charset="0"/>
            </a:endParaRPr>
          </a:p>
        </p:txBody>
      </p:sp>
    </p:spTree>
    <p:extLst>
      <p:ext uri="{BB962C8B-B14F-4D97-AF65-F5344CB8AC3E}">
        <p14:creationId xmlns:p14="http://schemas.microsoft.com/office/powerpoint/2010/main" val="28495363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altLang="en-US" smtClean="0">
                <a:latin typeface="Calibri" panose="020F0502020204030204" pitchFamily="34" charset="0"/>
              </a:rPr>
              <a:t>Summary </a:t>
            </a:r>
          </a:p>
        </p:txBody>
      </p:sp>
      <p:sp>
        <p:nvSpPr>
          <p:cNvPr id="2" name="Text Placeholder 1"/>
          <p:cNvSpPr>
            <a:spLocks noGrp="1"/>
          </p:cNvSpPr>
          <p:nvPr>
            <p:ph type="body" idx="1"/>
          </p:nvPr>
        </p:nvSpPr>
        <p:spPr/>
        <p:txBody>
          <a:bodyPr/>
          <a:lstStyle/>
          <a:p>
            <a:endParaRPr lang="en-US"/>
          </a:p>
        </p:txBody>
      </p:sp>
      <p:sp>
        <p:nvSpPr>
          <p:cNvPr id="58371" name="Slide Number Placeholder 3"/>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299BF9C8-B071-4B85-AA31-A08444DA36B9}" type="slidenum">
              <a:rPr lang="en-US" altLang="en-US" sz="1200">
                <a:solidFill>
                  <a:schemeClr val="bg1"/>
                </a:solidFill>
                <a:latin typeface="Calibri" panose="020F0502020204030204" pitchFamily="34" charset="0"/>
              </a:rPr>
              <a:pPr/>
              <a:t>55</a:t>
            </a:fld>
            <a:endParaRPr lang="en-US" altLang="en-US" sz="1200">
              <a:solidFill>
                <a:schemeClr val="bg1"/>
              </a:solidFill>
              <a:latin typeface="Calibri" panose="020F0502020204030204" pitchFamily="34" charset="0"/>
            </a:endParaRPr>
          </a:p>
        </p:txBody>
      </p:sp>
      <p:sp>
        <p:nvSpPr>
          <p:cNvPr id="58372" name="Footer Placeholder 4"/>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8373" name="Rectangle 3"/>
          <p:cNvSpPr>
            <a:spLocks noChangeArrowheads="1"/>
          </p:cNvSpPr>
          <p:nvPr/>
        </p:nvSpPr>
        <p:spPr bwMode="auto">
          <a:xfrm>
            <a:off x="1752600" y="758825"/>
            <a:ext cx="8686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Exceptions are errors that encountered at run-time.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Exception-handling allows you to handle methods that are expected to generate exceptions.</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a:t>
            </a:r>
            <a:r>
              <a:rPr lang="en-US" altLang="en-US" sz="2000">
                <a:cs typeface="Courier New" panose="02070309020205020404" pitchFamily="49" charset="0"/>
              </a:rPr>
              <a:t>try</a:t>
            </a:r>
            <a:r>
              <a:rPr lang="en-US" altLang="en-US" sz="2000">
                <a:latin typeface="Calibri" panose="020F0502020204030204" pitchFamily="34" charset="0"/>
              </a:rPr>
              <a:t> block should enclose statements that may generate exceptions while the </a:t>
            </a:r>
            <a:r>
              <a:rPr lang="en-US" altLang="en-US" sz="2000">
                <a:cs typeface="Courier New" panose="02070309020205020404" pitchFamily="49" charset="0"/>
              </a:rPr>
              <a:t>catch</a:t>
            </a:r>
            <a:r>
              <a:rPr lang="en-US" altLang="en-US" sz="2000">
                <a:latin typeface="Calibri" panose="020F0502020204030204" pitchFamily="34" charset="0"/>
              </a:rPr>
              <a:t> block should catch these exceptions.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a:t>
            </a:r>
            <a:r>
              <a:rPr lang="en-US" altLang="en-US" sz="2000">
                <a:cs typeface="Courier New" panose="02070309020205020404" pitchFamily="49" charset="0"/>
              </a:rPr>
              <a:t>finally</a:t>
            </a:r>
            <a:r>
              <a:rPr lang="en-US" altLang="en-US" sz="2000">
                <a:latin typeface="Calibri" panose="020F0502020204030204" pitchFamily="34" charset="0"/>
              </a:rPr>
              <a:t> block is meant to enclose statements that need to be executed irrespective of whether or not an exception is thrown by the </a:t>
            </a:r>
            <a:r>
              <a:rPr lang="en-US" altLang="en-US" sz="2000">
                <a:cs typeface="Courier New" panose="02070309020205020404" pitchFamily="49" charset="0"/>
              </a:rPr>
              <a:t>try</a:t>
            </a:r>
            <a:r>
              <a:rPr lang="en-US" altLang="en-US" sz="2000">
                <a:latin typeface="Calibri" panose="020F0502020204030204" pitchFamily="34" charset="0"/>
              </a:rPr>
              <a:t> block.</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Nested </a:t>
            </a:r>
            <a:r>
              <a:rPr lang="en-US" altLang="en-US" sz="2000">
                <a:cs typeface="Courier New" panose="02070309020205020404" pitchFamily="49" charset="0"/>
              </a:rPr>
              <a:t>try</a:t>
            </a:r>
            <a:r>
              <a:rPr lang="en-US" altLang="en-US" sz="2000">
                <a:latin typeface="Calibri" panose="020F0502020204030204" pitchFamily="34" charset="0"/>
              </a:rPr>
              <a:t> blocks allow you to have a </a:t>
            </a:r>
            <a:r>
              <a:rPr lang="en-US" altLang="en-US" sz="2000">
                <a:cs typeface="Courier New" panose="02070309020205020404" pitchFamily="49" charset="0"/>
              </a:rPr>
              <a:t>try-catch-finally</a:t>
            </a:r>
            <a:r>
              <a:rPr lang="en-US" altLang="en-US" sz="2000">
                <a:latin typeface="Calibri" panose="020F0502020204030204" pitchFamily="34" charset="0"/>
              </a:rPr>
              <a:t> construct within a </a:t>
            </a:r>
            <a:r>
              <a:rPr lang="en-US" altLang="en-US" sz="2000">
                <a:cs typeface="Courier New" panose="02070309020205020404" pitchFamily="49" charset="0"/>
              </a:rPr>
              <a:t>try</a:t>
            </a:r>
            <a:r>
              <a:rPr lang="en-US" altLang="en-US" sz="2000">
                <a:latin typeface="Calibri" panose="020F0502020204030204" pitchFamily="34" charset="0"/>
              </a:rPr>
              <a:t> block.</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Multiple </a:t>
            </a:r>
            <a:r>
              <a:rPr lang="en-US" altLang="en-US" sz="2000">
                <a:cs typeface="Courier New" panose="02070309020205020404" pitchFamily="49" charset="0"/>
              </a:rPr>
              <a:t>catch</a:t>
            </a:r>
            <a:r>
              <a:rPr lang="en-US" altLang="en-US" sz="2000">
                <a:latin typeface="Calibri" panose="020F0502020204030204" pitchFamily="34" charset="0"/>
              </a:rPr>
              <a:t> blocks can be implemented when a </a:t>
            </a:r>
            <a:r>
              <a:rPr lang="en-US" altLang="en-US" sz="2000">
                <a:cs typeface="Courier New" panose="02070309020205020404" pitchFamily="49" charset="0"/>
              </a:rPr>
              <a:t>try</a:t>
            </a:r>
            <a:r>
              <a:rPr lang="en-US" altLang="en-US" sz="2000">
                <a:latin typeface="Calibri" panose="020F0502020204030204" pitchFamily="34" charset="0"/>
              </a:rPr>
              <a:t> block throws multiple types of exceptions.</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Custom exceptions are user-defined exceptions that allow users to handle system and application-specific runtime errors. </a:t>
            </a:r>
          </a:p>
        </p:txBody>
      </p:sp>
    </p:spTree>
    <p:extLst>
      <p:ext uri="{BB962C8B-B14F-4D97-AF65-F5344CB8AC3E}">
        <p14:creationId xmlns:p14="http://schemas.microsoft.com/office/powerpoint/2010/main" val="6089272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743200" y="1752600"/>
            <a:ext cx="6975460"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rgbClr val="3A3838"/>
                </a:solidFill>
                <a:latin typeface="Arial"/>
                <a:ea typeface="Arial"/>
                <a:cs typeface="Arial"/>
                <a:sym typeface="Arial"/>
              </a:rPr>
              <a:t>THANKS </a:t>
            </a:r>
            <a:r>
              <a:rPr lang="en-US" sz="4000" b="1" dirty="0">
                <a:solidFill>
                  <a:srgbClr val="3A3838"/>
                </a:solidFill>
                <a:latin typeface="Arial"/>
                <a:ea typeface="Arial"/>
                <a:cs typeface="Arial"/>
                <a:sym typeface="Arial"/>
              </a:rPr>
              <a:t>FOR </a:t>
            </a:r>
            <a:r>
              <a:rPr lang="en-US" sz="4000" b="1" dirty="0" smtClean="0">
                <a:solidFill>
                  <a:srgbClr val="3A3838"/>
                </a:solidFill>
                <a:latin typeface="Arial"/>
                <a:ea typeface="Arial"/>
                <a:cs typeface="Arial"/>
                <a:sym typeface="Arial"/>
              </a:rPr>
              <a:t>WATCHING </a:t>
            </a:r>
            <a:r>
              <a:rPr lang="en-US" sz="4000" b="1" dirty="0">
                <a:solidFill>
                  <a:srgbClr val="3A3838"/>
                </a:solidFill>
                <a:latin typeface="Arial"/>
                <a:ea typeface="Arial"/>
                <a:cs typeface="Arial"/>
                <a:sym typeface="Arial"/>
              </a:rPr>
              <a:t>!</a:t>
            </a:r>
          </a:p>
        </p:txBody>
      </p:sp>
      <p:sp>
        <p:nvSpPr>
          <p:cNvPr id="4" name="Slide Number Placeholder 3"/>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56</a:t>
            </a:fld>
            <a:endParaRPr lang="en-US"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smtClean="0">
                <a:latin typeface="Calibri" panose="020F0502020204030204" pitchFamily="34" charset="0"/>
              </a:rPr>
              <a:t> Types of Exceptions in C# </a:t>
            </a:r>
          </a:p>
        </p:txBody>
      </p:sp>
      <p:sp>
        <p:nvSpPr>
          <p:cNvPr id="2" name="Text Placeholder 1"/>
          <p:cNvSpPr>
            <a:spLocks noGrp="1"/>
          </p:cNvSpPr>
          <p:nvPr>
            <p:ph type="body" idx="1"/>
          </p:nvPr>
        </p:nvSpPr>
        <p:spPr/>
        <p:txBody>
          <a:bodyPr/>
          <a:lstStyle/>
          <a:p>
            <a:endParaRPr lang="en-US"/>
          </a:p>
        </p:txBody>
      </p:sp>
      <p:sp>
        <p:nvSpPr>
          <p:cNvPr id="8195"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E60BC14E-2219-41AD-AE15-D41D82822E16}" type="slidenum">
              <a:rPr lang="en-US" altLang="en-US" sz="1200">
                <a:solidFill>
                  <a:schemeClr val="bg1"/>
                </a:solidFill>
                <a:latin typeface="Calibri" panose="020F0502020204030204" pitchFamily="34" charset="0"/>
              </a:rPr>
              <a:pPr/>
              <a:t>6</a:t>
            </a:fld>
            <a:endParaRPr lang="en-US" altLang="en-US" sz="1200">
              <a:solidFill>
                <a:schemeClr val="bg1"/>
              </a:solidFill>
              <a:latin typeface="Calibri" panose="020F0502020204030204" pitchFamily="34" charset="0"/>
            </a:endParaRPr>
          </a:p>
        </p:txBody>
      </p:sp>
      <p:sp>
        <p:nvSpPr>
          <p:cNvPr id="8196"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8197" name="Rectangle 3"/>
          <p:cNvSpPr>
            <a:spLocks noChangeArrowheads="1"/>
          </p:cNvSpPr>
          <p:nvPr/>
        </p:nvSpPr>
        <p:spPr bwMode="auto">
          <a:xfrm>
            <a:off x="1752600" y="758826"/>
            <a:ext cx="86868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C# can handle different types of exceptions using exception handling statements.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It allows you to handle basically two kinds of exceptions. These are as follows:</a:t>
            </a:r>
          </a:p>
          <a:p>
            <a:pPr lvl="1">
              <a:lnSpc>
                <a:spcPct val="90000"/>
              </a:lnSpc>
              <a:spcBef>
                <a:spcPct val="20000"/>
              </a:spcBef>
              <a:buClr>
                <a:srgbClr val="006666"/>
              </a:buClr>
              <a:buSzPct val="50000"/>
              <a:buFont typeface="Wingdings 2" panose="05020102010507070707" pitchFamily="18" charset="2"/>
              <a:buChar char="²"/>
            </a:pPr>
            <a:r>
              <a:rPr lang="en-US" altLang="en-US" sz="1600" b="1">
                <a:latin typeface="Calibri" panose="020F0502020204030204" pitchFamily="34" charset="0"/>
              </a:rPr>
              <a:t>System-level Exceptions</a:t>
            </a:r>
            <a:r>
              <a:rPr lang="en-US" altLang="en-US" sz="1600">
                <a:latin typeface="Calibri" panose="020F0502020204030204" pitchFamily="34" charset="0"/>
              </a:rPr>
              <a:t>: These are the exceptions thrown by the system that are thrown by the CLR.</a:t>
            </a:r>
          </a:p>
          <a:p>
            <a:pPr lvl="1">
              <a:lnSpc>
                <a:spcPct val="90000"/>
              </a:lnSpc>
              <a:spcBef>
                <a:spcPct val="20000"/>
              </a:spcBef>
              <a:buClr>
                <a:srgbClr val="006666"/>
              </a:buClr>
              <a:buSzPct val="50000"/>
            </a:pPr>
            <a:r>
              <a:rPr lang="en-US" altLang="en-US" sz="1600">
                <a:latin typeface="Calibri" panose="020F0502020204030204" pitchFamily="34" charset="0"/>
              </a:rPr>
              <a:t>      For example, exceptions thrown due to failure in database connection or network connection are system-level exceptions.</a:t>
            </a:r>
          </a:p>
          <a:p>
            <a:pPr lvl="1">
              <a:lnSpc>
                <a:spcPct val="90000"/>
              </a:lnSpc>
              <a:spcBef>
                <a:spcPct val="20000"/>
              </a:spcBef>
              <a:buClr>
                <a:srgbClr val="006666"/>
              </a:buClr>
              <a:buSzPct val="50000"/>
              <a:buFont typeface="Wingdings 2" panose="05020102010507070707" pitchFamily="18" charset="2"/>
              <a:buChar char="²"/>
            </a:pPr>
            <a:r>
              <a:rPr lang="en-US" altLang="en-US" sz="1600" b="1">
                <a:latin typeface="Calibri" panose="020F0502020204030204" pitchFamily="34" charset="0"/>
              </a:rPr>
              <a:t>Application-level Exceptions</a:t>
            </a:r>
            <a:r>
              <a:rPr lang="en-US" altLang="en-US" sz="1600">
                <a:latin typeface="Calibri" panose="020F0502020204030204" pitchFamily="34" charset="0"/>
              </a:rPr>
              <a:t>: </a:t>
            </a:r>
            <a:r>
              <a:rPr lang="en-US" altLang="en-US" sz="1800">
                <a:latin typeface="Calibri" panose="020F0502020204030204" pitchFamily="34" charset="0"/>
              </a:rPr>
              <a:t>These are thrown by user-created applications. </a:t>
            </a:r>
          </a:p>
          <a:p>
            <a:pPr lvl="1">
              <a:lnSpc>
                <a:spcPct val="90000"/>
              </a:lnSpc>
              <a:spcBef>
                <a:spcPct val="20000"/>
              </a:spcBef>
              <a:buClr>
                <a:srgbClr val="006666"/>
              </a:buClr>
              <a:buSzPct val="50000"/>
            </a:pPr>
            <a:r>
              <a:rPr lang="en-US" altLang="en-US" sz="1800">
                <a:latin typeface="Calibri" panose="020F0502020204030204" pitchFamily="34" charset="0"/>
              </a:rPr>
              <a:t>     </a:t>
            </a:r>
            <a:r>
              <a:rPr lang="en-US" altLang="en-US" sz="1600">
                <a:latin typeface="Calibri" panose="020F0502020204030204" pitchFamily="34" charset="0"/>
              </a:rPr>
              <a:t>For example, exceptions thrown due to arithmetic operations or referencing any null object are application-level exceptions.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1800">
                <a:latin typeface="Calibri" panose="020F0502020204030204" pitchFamily="34" charset="0"/>
              </a:rPr>
              <a:t>The following figure displays the types of exceptions in C#:</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p:txBody>
      </p:sp>
      <p:pic>
        <p:nvPicPr>
          <p:cNvPr id="8198" name="Picture 3" descr="Capture111.PNG"/>
          <p:cNvPicPr>
            <a:picLocks noChangeAspect="1" noChangeArrowheads="1"/>
          </p:cNvPicPr>
          <p:nvPr/>
        </p:nvPicPr>
        <p:blipFill>
          <a:blip r:embed="rId2">
            <a:extLst>
              <a:ext uri="{28A0092B-C50C-407E-A947-70E740481C1C}">
                <a14:useLocalDpi xmlns:a14="http://schemas.microsoft.com/office/drawing/2010/main" val="0"/>
              </a:ext>
            </a:extLst>
          </a:blip>
          <a:srcRect l="5400" t="6976" r="5507" b="9293"/>
          <a:stretch>
            <a:fillRect/>
          </a:stretch>
        </p:blipFill>
        <p:spPr bwMode="auto">
          <a:xfrm>
            <a:off x="3124200" y="3657600"/>
            <a:ext cx="5181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4962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altLang="en-US" smtClean="0">
                <a:latin typeface="Calibri" panose="020F0502020204030204" pitchFamily="34" charset="0"/>
              </a:rPr>
              <a:t> Properties of the Exception Class  </a:t>
            </a:r>
          </a:p>
        </p:txBody>
      </p:sp>
      <p:sp>
        <p:nvSpPr>
          <p:cNvPr id="2" name="Text Placeholder 1"/>
          <p:cNvSpPr>
            <a:spLocks noGrp="1"/>
          </p:cNvSpPr>
          <p:nvPr>
            <p:ph type="body" idx="1"/>
          </p:nvPr>
        </p:nvSpPr>
        <p:spPr/>
        <p:txBody>
          <a:bodyPr/>
          <a:lstStyle/>
          <a:p>
            <a:endParaRPr lang="en-US"/>
          </a:p>
        </p:txBody>
      </p:sp>
      <p:sp>
        <p:nvSpPr>
          <p:cNvPr id="9219" name="Slide Number Placeholder 6"/>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783C61C3-47B7-4888-BDDE-1833B36C4F26}" type="slidenum">
              <a:rPr lang="en-US" altLang="en-US" sz="1200">
                <a:solidFill>
                  <a:schemeClr val="bg1"/>
                </a:solidFill>
                <a:latin typeface="Calibri" panose="020F0502020204030204" pitchFamily="34" charset="0"/>
              </a:rPr>
              <a:pPr/>
              <a:t>7</a:t>
            </a:fld>
            <a:endParaRPr lang="en-US" altLang="en-US" sz="1200">
              <a:solidFill>
                <a:schemeClr val="bg1"/>
              </a:solidFill>
              <a:latin typeface="Calibri" panose="020F0502020204030204" pitchFamily="34" charset="0"/>
            </a:endParaRPr>
          </a:p>
        </p:txBody>
      </p:sp>
      <p:sp>
        <p:nvSpPr>
          <p:cNvPr id="9220"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5125" name="Rectangle 3"/>
          <p:cNvSpPr>
            <a:spLocks noChangeArrowheads="1"/>
          </p:cNvSpPr>
          <p:nvPr/>
        </p:nvSpPr>
        <p:spPr bwMode="auto">
          <a:xfrm>
            <a:off x="1752600" y="758826"/>
            <a:ext cx="8763000" cy="5641975"/>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r>
              <a:rPr lang="en-US" sz="2400" dirty="0">
                <a:cs typeface="Courier New" pitchFamily="49" charset="0"/>
              </a:rPr>
              <a:t>System.Exception</a:t>
            </a:r>
            <a:r>
              <a:rPr lang="en-US" sz="2400" dirty="0">
                <a:latin typeface="Calibri" panose="020F0502020204030204" pitchFamily="34" charset="0"/>
                <a:cs typeface="Courier New" pitchFamily="49" charset="0"/>
              </a:rPr>
              <a:t>:</a:t>
            </a:r>
          </a:p>
          <a:p>
            <a:pPr marL="800100" lvl="1" indent="-342900">
              <a:lnSpc>
                <a:spcPct val="90000"/>
              </a:lnSpc>
              <a:spcBef>
                <a:spcPct val="20000"/>
              </a:spcBef>
              <a:buClr>
                <a:srgbClr val="004E4C"/>
              </a:buClr>
              <a:buSzPct val="50000"/>
              <a:buFont typeface="Wingdings 2" panose="05020102010507070707" pitchFamily="18" charset="2"/>
              <a:buChar char="±"/>
              <a:defRPr/>
            </a:pPr>
            <a:r>
              <a:rPr lang="en-US" sz="2000" dirty="0">
                <a:latin typeface="Calibri" pitchFamily="34" charset="0"/>
              </a:rPr>
              <a:t>Is the base class that allows you to handle all exceptions in C#.</a:t>
            </a:r>
          </a:p>
          <a:p>
            <a:pPr marL="800100" lvl="1" indent="-342900">
              <a:lnSpc>
                <a:spcPct val="90000"/>
              </a:lnSpc>
              <a:spcBef>
                <a:spcPct val="20000"/>
              </a:spcBef>
              <a:buClr>
                <a:srgbClr val="004E4C"/>
              </a:buClr>
              <a:buSzPct val="50000"/>
              <a:buFont typeface="Wingdings 2" panose="05020102010507070707" pitchFamily="18" charset="2"/>
              <a:buChar char="±"/>
              <a:defRPr/>
            </a:pPr>
            <a:r>
              <a:rPr lang="en-US" sz="2000" dirty="0">
                <a:latin typeface="Calibri" pitchFamily="34" charset="0"/>
              </a:rPr>
              <a:t>Is inherited by all exceptions in C# either directly or indirectly.</a:t>
            </a:r>
          </a:p>
          <a:p>
            <a:pPr marL="800100" lvl="1" indent="-342900">
              <a:lnSpc>
                <a:spcPct val="90000"/>
              </a:lnSpc>
              <a:spcBef>
                <a:spcPct val="20000"/>
              </a:spcBef>
              <a:buClr>
                <a:srgbClr val="004E4C"/>
              </a:buClr>
              <a:buSzPct val="50000"/>
              <a:buFont typeface="Wingdings 2" panose="05020102010507070707" pitchFamily="18" charset="2"/>
              <a:buChar char="±"/>
              <a:defRPr/>
            </a:pPr>
            <a:r>
              <a:rPr lang="en-US" sz="2000" dirty="0">
                <a:latin typeface="Calibri" pitchFamily="34" charset="0"/>
              </a:rPr>
              <a:t>Contains public and protected methods that can be inherited by other exception classes and also contains properties that are common to all exceptions.                   </a:t>
            </a:r>
          </a:p>
          <a:p>
            <a:pPr marL="339725" indent="-339725">
              <a:lnSpc>
                <a:spcPct val="90000"/>
              </a:lnSpc>
              <a:spcBef>
                <a:spcPct val="20000"/>
              </a:spcBef>
              <a:buClr>
                <a:srgbClr val="004E4C"/>
              </a:buClr>
              <a:buSzPct val="50000"/>
              <a:buFont typeface="Wingdings" pitchFamily="2" charset="2"/>
              <a:buChar char="u"/>
              <a:defRPr/>
            </a:pPr>
            <a:endParaRPr lang="en-US" sz="2400" dirty="0">
              <a:latin typeface="Calibri" pitchFamily="34" charset="0"/>
            </a:endParaRPr>
          </a:p>
          <a:p>
            <a:pPr marL="339725" indent="-339725">
              <a:lnSpc>
                <a:spcPct val="90000"/>
              </a:lnSpc>
              <a:spcBef>
                <a:spcPct val="20000"/>
              </a:spcBef>
              <a:buClr>
                <a:srgbClr val="004E4C"/>
              </a:buClr>
              <a:buSzPct val="50000"/>
              <a:buFont typeface="Wingdings" pitchFamily="2" charset="2"/>
              <a:buChar char="u"/>
              <a:defRPr/>
            </a:pPr>
            <a:r>
              <a:rPr lang="en-US" sz="2400" dirty="0">
                <a:latin typeface="Calibri" pitchFamily="34" charset="0"/>
              </a:rPr>
              <a:t>The following table describes the properties of </a:t>
            </a:r>
            <a:r>
              <a:rPr lang="en-US" sz="2400" dirty="0">
                <a:cs typeface="Courier New" pitchFamily="49" charset="0"/>
              </a:rPr>
              <a:t>Exception</a:t>
            </a:r>
            <a:r>
              <a:rPr lang="en-US" sz="2400" dirty="0">
                <a:latin typeface="Calibri" pitchFamily="34" charset="0"/>
              </a:rPr>
              <a:t> class:</a:t>
            </a:r>
          </a:p>
          <a:p>
            <a:pPr eaLnBrk="1" hangingPunct="1">
              <a:lnSpc>
                <a:spcPct val="70000"/>
              </a:lnSpc>
              <a:spcBef>
                <a:spcPct val="50000"/>
              </a:spcBef>
              <a:defRPr/>
            </a:pPr>
            <a:endParaRPr lang="en-US" sz="2000" dirty="0"/>
          </a:p>
          <a:p>
            <a:pPr marL="342900" indent="-342900">
              <a:lnSpc>
                <a:spcPct val="90000"/>
              </a:lnSpc>
              <a:spcBef>
                <a:spcPct val="20000"/>
              </a:spcBef>
              <a:buClr>
                <a:srgbClr val="004E4C"/>
              </a:buClr>
              <a:buSzPct val="50000"/>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p:txBody>
      </p:sp>
      <p:sp>
        <p:nvSpPr>
          <p:cNvPr id="5" name="Rectangle 3"/>
          <p:cNvSpPr>
            <a:spLocks noChangeArrowheads="1"/>
          </p:cNvSpPr>
          <p:nvPr/>
        </p:nvSpPr>
        <p:spPr bwMode="auto">
          <a:xfrm>
            <a:off x="1752600" y="3200400"/>
            <a:ext cx="8153400" cy="5486400"/>
          </a:xfrm>
          <a:prstGeom prst="rect">
            <a:avLst/>
          </a:prstGeom>
          <a:noFill/>
          <a:ln w="9525">
            <a:noFill/>
            <a:miter lim="800000"/>
            <a:headEnd/>
            <a:tailEnd/>
          </a:ln>
        </p:spPr>
        <p:txBody>
          <a:bodyPr/>
          <a:lstStyle/>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marL="342900" indent="-342900">
              <a:lnSpc>
                <a:spcPct val="90000"/>
              </a:lnSpc>
              <a:spcBef>
                <a:spcPct val="20000"/>
              </a:spcBef>
              <a:buClr>
                <a:srgbClr val="004E4C"/>
              </a:buClr>
              <a:buSzPct val="50000"/>
              <a:defRPr/>
            </a:pPr>
            <a:r>
              <a:rPr lang="en-US" sz="2000" dirty="0">
                <a:latin typeface="Calibri" pitchFamily="34" charset="0"/>
              </a:rPr>
              <a:t>                                        </a:t>
            </a: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a:p>
            <a:pPr eaLnBrk="1" hangingPunct="1">
              <a:lnSpc>
                <a:spcPct val="70000"/>
              </a:lnSpc>
              <a:spcBef>
                <a:spcPct val="50000"/>
              </a:spcBef>
              <a:defRPr/>
            </a:pPr>
            <a:r>
              <a:rPr lang="en-US" sz="2000" dirty="0"/>
              <a:t> </a:t>
            </a:r>
          </a:p>
          <a:p>
            <a:pPr marL="342900" indent="-342900">
              <a:lnSpc>
                <a:spcPct val="90000"/>
              </a:lnSpc>
              <a:spcBef>
                <a:spcPct val="20000"/>
              </a:spcBef>
              <a:buClr>
                <a:srgbClr val="004E4C"/>
              </a:buClr>
              <a:buSzPct val="50000"/>
              <a:defRPr/>
            </a:pPr>
            <a:endParaRPr lang="en-US" sz="2000" dirty="0">
              <a:latin typeface="Calibri" pitchFamily="34" charset="0"/>
            </a:endParaRPr>
          </a:p>
          <a:p>
            <a:pPr marL="342900" indent="-342900">
              <a:lnSpc>
                <a:spcPct val="90000"/>
              </a:lnSpc>
              <a:spcBef>
                <a:spcPct val="20000"/>
              </a:spcBef>
              <a:buClr>
                <a:srgbClr val="004E4C"/>
              </a:buClr>
              <a:buSzPct val="50000"/>
              <a:buFont typeface="Wingdings" pitchFamily="2" charset="2"/>
              <a:buChar char="u"/>
              <a:defRPr/>
            </a:pPr>
            <a:endParaRPr lang="en-US" sz="2000" dirty="0">
              <a:latin typeface="Calibri" pitchFamily="34" charset="0"/>
            </a:endParaRPr>
          </a:p>
        </p:txBody>
      </p:sp>
      <p:graphicFrame>
        <p:nvGraphicFramePr>
          <p:cNvPr id="6" name="Group 28"/>
          <p:cNvGraphicFramePr>
            <a:graphicFrameLocks noGrp="1"/>
          </p:cNvGraphicFramePr>
          <p:nvPr/>
        </p:nvGraphicFramePr>
        <p:xfrm>
          <a:off x="2286000" y="3810001"/>
          <a:ext cx="8001000" cy="2138363"/>
        </p:xfrm>
        <a:graphic>
          <a:graphicData uri="http://schemas.openxmlformats.org/drawingml/2006/table">
            <a:tbl>
              <a:tblPr/>
              <a:tblGrid>
                <a:gridCol w="1928813"/>
                <a:gridCol w="6072187"/>
              </a:tblGrid>
              <a:tr h="315524">
                <a:tc>
                  <a:txBody>
                    <a:bodyPr/>
                    <a:lstStyle/>
                    <a:p>
                      <a:pPr marL="0" marR="0" algn="ctr">
                        <a:lnSpc>
                          <a:spcPct val="115000"/>
                        </a:lnSpc>
                        <a:spcBef>
                          <a:spcPts val="0"/>
                        </a:spcBef>
                        <a:spcAft>
                          <a:spcPts val="0"/>
                        </a:spcAft>
                      </a:pPr>
                      <a:r>
                        <a:rPr lang="en-US" sz="1800" b="1" dirty="0">
                          <a:solidFill>
                            <a:srgbClr val="000000"/>
                          </a:solidFill>
                          <a:latin typeface="Calibri"/>
                          <a:ea typeface="Calibri"/>
                        </a:rPr>
                        <a:t>Properties</a:t>
                      </a:r>
                      <a:endParaRPr lang="en-US" sz="18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algn="ctr">
                        <a:lnSpc>
                          <a:spcPct val="115000"/>
                        </a:lnSpc>
                        <a:spcBef>
                          <a:spcPts val="0"/>
                        </a:spcBef>
                        <a:spcAft>
                          <a:spcPts val="0"/>
                        </a:spcAft>
                      </a:pPr>
                      <a:r>
                        <a:rPr lang="en-US" sz="1800" b="1" dirty="0">
                          <a:solidFill>
                            <a:srgbClr val="000000"/>
                          </a:solidFill>
                          <a:latin typeface="Calibri"/>
                          <a:ea typeface="Calibri"/>
                        </a:rPr>
                        <a:t>Descriptions</a:t>
                      </a:r>
                      <a:endParaRPr lang="en-US" sz="18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r>
              <a:tr h="280466">
                <a:tc>
                  <a:txBody>
                    <a:bodyPr/>
                    <a:lstStyle/>
                    <a:p>
                      <a:pPr marL="0" marR="0" algn="just">
                        <a:lnSpc>
                          <a:spcPct val="115000"/>
                        </a:lnSpc>
                        <a:spcBef>
                          <a:spcPts val="0"/>
                        </a:spcBef>
                        <a:spcAft>
                          <a:spcPts val="0"/>
                        </a:spcAft>
                      </a:pPr>
                      <a:r>
                        <a:rPr lang="en-US" sz="1600" dirty="0">
                          <a:solidFill>
                            <a:srgbClr val="000000"/>
                          </a:solidFill>
                          <a:latin typeface="Courier New"/>
                          <a:ea typeface="Calibri"/>
                        </a:rPr>
                        <a:t>Message</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Displays a message which indicates the reason for the exception.</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637273">
                <a:tc>
                  <a:txBody>
                    <a:bodyPr/>
                    <a:lstStyle/>
                    <a:p>
                      <a:pPr marL="0" marR="0" algn="just">
                        <a:lnSpc>
                          <a:spcPct val="115000"/>
                        </a:lnSpc>
                        <a:spcBef>
                          <a:spcPts val="0"/>
                        </a:spcBef>
                        <a:spcAft>
                          <a:spcPts val="0"/>
                        </a:spcAft>
                      </a:pPr>
                      <a:r>
                        <a:rPr lang="en-US" sz="1600" dirty="0">
                          <a:solidFill>
                            <a:srgbClr val="000000"/>
                          </a:solidFill>
                          <a:latin typeface="Courier New"/>
                          <a:ea typeface="Calibri"/>
                        </a:rPr>
                        <a:t>Source</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Provides the name of the application or the object that caused the exception.</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609709">
                <a:tc>
                  <a:txBody>
                    <a:bodyPr/>
                    <a:lstStyle/>
                    <a:p>
                      <a:pPr marL="0" marR="0" algn="just">
                        <a:lnSpc>
                          <a:spcPct val="115000"/>
                        </a:lnSpc>
                        <a:spcBef>
                          <a:spcPts val="0"/>
                        </a:spcBef>
                        <a:spcAft>
                          <a:spcPts val="0"/>
                        </a:spcAft>
                      </a:pPr>
                      <a:r>
                        <a:rPr lang="en-US" sz="1600">
                          <a:solidFill>
                            <a:srgbClr val="000000"/>
                          </a:solidFill>
                          <a:latin typeface="Courier New"/>
                          <a:ea typeface="Calibri"/>
                        </a:rPr>
                        <a:t>StackTrace</a:t>
                      </a:r>
                      <a:endParaRPr lang="en-US" sz="160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Provides exception details on the stack at the time the exception was thrown.</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295391">
                <a:tc>
                  <a:txBody>
                    <a:bodyPr/>
                    <a:lstStyle/>
                    <a:p>
                      <a:pPr marL="0" marR="0" algn="just">
                        <a:lnSpc>
                          <a:spcPct val="115000"/>
                        </a:lnSpc>
                        <a:spcBef>
                          <a:spcPts val="0"/>
                        </a:spcBef>
                        <a:spcAft>
                          <a:spcPts val="0"/>
                        </a:spcAft>
                      </a:pPr>
                      <a:r>
                        <a:rPr lang="en-US" sz="1600">
                          <a:solidFill>
                            <a:srgbClr val="000000"/>
                          </a:solidFill>
                          <a:latin typeface="Courier New"/>
                          <a:ea typeface="Calibri"/>
                        </a:rPr>
                        <a:t>InnerException</a:t>
                      </a:r>
                      <a:endParaRPr lang="en-US" sz="160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600" dirty="0">
                          <a:solidFill>
                            <a:srgbClr val="000000"/>
                          </a:solidFill>
                          <a:latin typeface="Calibri"/>
                          <a:ea typeface="Calibri"/>
                        </a:rPr>
                        <a:t>Returns the </a:t>
                      </a:r>
                      <a:r>
                        <a:rPr lang="en-US" sz="1600" dirty="0">
                          <a:solidFill>
                            <a:srgbClr val="000000"/>
                          </a:solidFill>
                          <a:latin typeface="Courier New"/>
                          <a:ea typeface="Calibri"/>
                        </a:rPr>
                        <a:t>Exception </a:t>
                      </a:r>
                      <a:r>
                        <a:rPr lang="en-US" sz="1600" dirty="0">
                          <a:solidFill>
                            <a:srgbClr val="000000"/>
                          </a:solidFill>
                          <a:latin typeface="Calibri"/>
                          <a:ea typeface="Calibri"/>
                        </a:rPr>
                        <a:t>instance that caused the current exception.</a:t>
                      </a:r>
                      <a:endParaRPr lang="en-US" sz="16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bl>
          </a:graphicData>
        </a:graphic>
      </p:graphicFrame>
    </p:spTree>
    <p:extLst>
      <p:ext uri="{BB962C8B-B14F-4D97-AF65-F5344CB8AC3E}">
        <p14:creationId xmlns:p14="http://schemas.microsoft.com/office/powerpoint/2010/main" val="27484781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alibri" panose="020F0502020204030204" pitchFamily="34" charset="0"/>
              </a:rPr>
              <a:t>Commonly Used Exception Classes </a:t>
            </a:r>
          </a:p>
        </p:txBody>
      </p:sp>
      <p:sp>
        <p:nvSpPr>
          <p:cNvPr id="2" name="Text Placeholder 1"/>
          <p:cNvSpPr>
            <a:spLocks noGrp="1"/>
          </p:cNvSpPr>
          <p:nvPr>
            <p:ph type="body" idx="1"/>
          </p:nvPr>
        </p:nvSpPr>
        <p:spPr/>
        <p:txBody>
          <a:bodyPr/>
          <a:lstStyle/>
          <a:p>
            <a:endParaRPr lang="en-US"/>
          </a:p>
        </p:txBody>
      </p:sp>
      <p:sp>
        <p:nvSpPr>
          <p:cNvPr id="10243" name="Slide Number Placeholder 4"/>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C888C56C-7682-4AD3-98FE-6E2D9288338C}" type="slidenum">
              <a:rPr lang="en-US" altLang="en-US" sz="1200">
                <a:solidFill>
                  <a:schemeClr val="bg1"/>
                </a:solidFill>
                <a:latin typeface="Calibri" panose="020F0502020204030204" pitchFamily="34" charset="0"/>
              </a:rPr>
              <a:pPr/>
              <a:t>8</a:t>
            </a:fld>
            <a:endParaRPr lang="en-US" altLang="en-US" sz="1200">
              <a:solidFill>
                <a:schemeClr val="bg1"/>
              </a:solidFill>
              <a:latin typeface="Calibri" panose="020F0502020204030204" pitchFamily="34" charset="0"/>
            </a:endParaRPr>
          </a:p>
        </p:txBody>
      </p:sp>
      <p:sp>
        <p:nvSpPr>
          <p:cNvPr id="10244" name="Footer Placeholder 5"/>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10245" name="Rectangle 3"/>
          <p:cNvSpPr>
            <a:spLocks noChangeArrowheads="1"/>
          </p:cNvSpPr>
          <p:nvPr/>
        </p:nvSpPr>
        <p:spPr bwMode="auto">
          <a:xfrm>
            <a:off x="1752600" y="758826"/>
            <a:ext cx="8763000" cy="564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a:t>
            </a:r>
            <a:r>
              <a:rPr lang="en-US" altLang="en-US" sz="2400">
                <a:cs typeface="Courier New" panose="02070309020205020404" pitchFamily="49" charset="0"/>
              </a:rPr>
              <a:t>System.Exception</a:t>
            </a:r>
            <a:r>
              <a:rPr lang="en-US" altLang="en-US" sz="2400">
                <a:latin typeface="Calibri" panose="020F0502020204030204" pitchFamily="34" charset="0"/>
              </a:rPr>
              <a:t> class has a number of derived exception classes to handle different types of exceptions. </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400">
                <a:latin typeface="Calibri" panose="020F0502020204030204" pitchFamily="34" charset="0"/>
              </a:rPr>
              <a:t>The hierarchy shown in the following figure displays the different exception classes in the </a:t>
            </a:r>
            <a:r>
              <a:rPr lang="en-US" altLang="en-US" sz="2400">
                <a:cs typeface="Courier New" panose="02070309020205020404" pitchFamily="49" charset="0"/>
              </a:rPr>
              <a:t>System</a:t>
            </a:r>
            <a:r>
              <a:rPr lang="en-US" altLang="en-US" sz="2400">
                <a:latin typeface="Calibri" panose="020F0502020204030204" pitchFamily="34" charset="0"/>
              </a:rPr>
              <a:t> namespace:</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pic>
        <p:nvPicPr>
          <p:cNvPr id="10246" name="Picture 6" descr="Capture1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286000"/>
            <a:ext cx="5867400" cy="3962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8815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smtClean="0">
                <a:latin typeface="Arial" panose="020B0604020202020204" pitchFamily="34" charset="0"/>
              </a:rPr>
              <a:t> </a:t>
            </a:r>
            <a:r>
              <a:rPr lang="en-US" altLang="en-US" smtClean="0">
                <a:latin typeface="Calibri" panose="020F0502020204030204" pitchFamily="34" charset="0"/>
              </a:rPr>
              <a:t>Exception Classes 1-2 </a:t>
            </a:r>
          </a:p>
        </p:txBody>
      </p:sp>
      <p:sp>
        <p:nvSpPr>
          <p:cNvPr id="2" name="Text Placeholder 1"/>
          <p:cNvSpPr>
            <a:spLocks noGrp="1"/>
          </p:cNvSpPr>
          <p:nvPr>
            <p:ph type="body" idx="1"/>
          </p:nvPr>
        </p:nvSpPr>
        <p:spPr/>
        <p:txBody>
          <a:bodyPr/>
          <a:lstStyle/>
          <a:p>
            <a:endParaRPr lang="en-US"/>
          </a:p>
        </p:txBody>
      </p:sp>
      <p:sp>
        <p:nvSpPr>
          <p:cNvPr id="11267" name="Slide Number Placeholder 5"/>
          <p:cNvSpPr>
            <a:spLocks noGrp="1"/>
          </p:cNvSpPr>
          <p:nvPr>
            <p:ph type="sldNum" idx="12"/>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fld id="{07F01115-6A7B-4193-A358-0A16DB95A552}" type="slidenum">
              <a:rPr lang="en-US" altLang="en-US" sz="1200">
                <a:solidFill>
                  <a:schemeClr val="bg1"/>
                </a:solidFill>
                <a:latin typeface="Calibri" panose="020F0502020204030204" pitchFamily="34" charset="0"/>
              </a:rPr>
              <a:pPr/>
              <a:t>9</a:t>
            </a:fld>
            <a:endParaRPr lang="en-US" altLang="en-US" sz="1200">
              <a:solidFill>
                <a:schemeClr val="bg1"/>
              </a:solidFill>
              <a:latin typeface="Calibri" panose="020F0502020204030204" pitchFamily="34" charset="0"/>
            </a:endParaRPr>
          </a:p>
        </p:txBody>
      </p:sp>
      <p:sp>
        <p:nvSpPr>
          <p:cNvPr id="11268" name="Footer Placeholder 7"/>
          <p:cNvSpPr>
            <a:spLocks noGrp="1"/>
          </p:cNvSpPr>
          <p:nvPr>
            <p:ph type="ft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r>
              <a:rPr lang="en-US" altLang="en-US" sz="1200">
                <a:solidFill>
                  <a:schemeClr val="bg1"/>
                </a:solidFill>
                <a:latin typeface="Calibri" panose="020F0502020204030204" pitchFamily="34" charset="0"/>
              </a:rPr>
              <a:t>Building Applications Using C# / Session 11 </a:t>
            </a:r>
          </a:p>
        </p:txBody>
      </p:sp>
      <p:sp>
        <p:nvSpPr>
          <p:cNvPr id="11269" name="Rectangle 3"/>
          <p:cNvSpPr>
            <a:spLocks noChangeArrowheads="1"/>
          </p:cNvSpPr>
          <p:nvPr/>
        </p:nvSpPr>
        <p:spPr bwMode="auto">
          <a:xfrm>
            <a:off x="1752600" y="758826"/>
            <a:ext cx="815340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a:t>
            </a:r>
            <a:r>
              <a:rPr lang="en-US" altLang="en-US" sz="2000">
                <a:cs typeface="Courier New" panose="02070309020205020404" pitchFamily="49" charset="0"/>
              </a:rPr>
              <a:t>System</a:t>
            </a:r>
            <a:r>
              <a:rPr lang="en-US" altLang="en-US" sz="2000">
                <a:latin typeface="Calibri" panose="020F0502020204030204" pitchFamily="34" charset="0"/>
              </a:rPr>
              <a:t> namespace contains the different exception classes that C# provides the type of exception to be handled depends on the specified exception class.</a:t>
            </a:r>
          </a:p>
          <a:p>
            <a:pPr eaLnBrk="1" hangingPunct="1">
              <a:lnSpc>
                <a:spcPct val="90000"/>
              </a:lnSpc>
              <a:spcBef>
                <a:spcPct val="20000"/>
              </a:spcBef>
              <a:buClr>
                <a:srgbClr val="004E4C"/>
              </a:buClr>
              <a:buSzPct val="50000"/>
              <a:buFont typeface="Wingdings" panose="05000000000000000000" pitchFamily="2" charset="2"/>
              <a:buChar char="u"/>
            </a:pPr>
            <a:r>
              <a:rPr lang="en-US" altLang="en-US" sz="2000">
                <a:latin typeface="Calibri" panose="020F0502020204030204" pitchFamily="34" charset="0"/>
              </a:rPr>
              <a:t>The following table lists some of the commonly used exception classes:</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r>
              <a:rPr lang="en-US" altLang="en-US" sz="2000">
                <a:latin typeface="Calibri" panose="020F0502020204030204" pitchFamily="34" charset="0"/>
              </a:rPr>
              <a:t>                             </a:t>
            </a:r>
          </a:p>
          <a:p>
            <a:pPr eaLnBrk="1" hangingPunct="1">
              <a:lnSpc>
                <a:spcPct val="90000"/>
              </a:lnSpc>
              <a:spcBef>
                <a:spcPct val="20000"/>
              </a:spcBef>
              <a:buClr>
                <a:srgbClr val="004E4C"/>
              </a:buClr>
              <a:buSzPct val="50000"/>
            </a:pPr>
            <a:r>
              <a:rPr lang="en-US" altLang="en-US" sz="2000">
                <a:latin typeface="Calibri" panose="020F0502020204030204" pitchFamily="34" charset="0"/>
              </a:rPr>
              <a:t>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sp>
        <p:nvSpPr>
          <p:cNvPr id="11270" name="Rectangle 3"/>
          <p:cNvSpPr>
            <a:spLocks noChangeArrowheads="1"/>
          </p:cNvSpPr>
          <p:nvPr/>
        </p:nvSpPr>
        <p:spPr bwMode="auto">
          <a:xfrm>
            <a:off x="1752600" y="2057400"/>
            <a:ext cx="8153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a:solidFill>
                  <a:schemeClr val="tx1"/>
                </a:solidFill>
                <a:latin typeface="Courier New" panose="02070309020205020404" pitchFamily="49" charset="0"/>
              </a:defRPr>
            </a:lvl1pPr>
            <a:lvl2pPr marL="742950" indent="-285750">
              <a:defRPr sz="1400">
                <a:solidFill>
                  <a:schemeClr val="tx1"/>
                </a:solidFill>
                <a:latin typeface="Courier New" panose="02070309020205020404" pitchFamily="49" charset="0"/>
              </a:defRPr>
            </a:lvl2pPr>
            <a:lvl3pPr marL="1143000" indent="-228600">
              <a:defRPr sz="1400">
                <a:solidFill>
                  <a:schemeClr val="tx1"/>
                </a:solidFill>
                <a:latin typeface="Courier New" panose="02070309020205020404" pitchFamily="49" charset="0"/>
              </a:defRPr>
            </a:lvl3pPr>
            <a:lvl4pPr marL="1600200" indent="-228600">
              <a:defRPr sz="1400">
                <a:solidFill>
                  <a:schemeClr val="tx1"/>
                </a:solidFill>
                <a:latin typeface="Courier New" panose="02070309020205020404" pitchFamily="49" charset="0"/>
              </a:defRPr>
            </a:lvl4pPr>
            <a:lvl5pPr marL="2057400" indent="-228600">
              <a:defRPr sz="1400">
                <a:solidFill>
                  <a:schemeClr val="tx1"/>
                </a:solidFill>
                <a:latin typeface="Courier New" panose="02070309020205020404" pitchFamily="49" charset="0"/>
              </a:defRPr>
            </a:lvl5pPr>
            <a:lvl6pPr marL="2514600" indent="-228600" eaLnBrk="0" fontAlgn="base" hangingPunct="0">
              <a:spcBef>
                <a:spcPct val="0"/>
              </a:spcBef>
              <a:spcAft>
                <a:spcPct val="0"/>
              </a:spcAft>
              <a:defRPr sz="1400">
                <a:solidFill>
                  <a:schemeClr val="tx1"/>
                </a:solidFill>
                <a:latin typeface="Courier New" panose="02070309020205020404" pitchFamily="49" charset="0"/>
              </a:defRPr>
            </a:lvl6pPr>
            <a:lvl7pPr marL="2971800" indent="-228600" eaLnBrk="0" fontAlgn="base" hangingPunct="0">
              <a:spcBef>
                <a:spcPct val="0"/>
              </a:spcBef>
              <a:spcAft>
                <a:spcPct val="0"/>
              </a:spcAft>
              <a:defRPr sz="1400">
                <a:solidFill>
                  <a:schemeClr val="tx1"/>
                </a:solidFill>
                <a:latin typeface="Courier New" panose="02070309020205020404" pitchFamily="49" charset="0"/>
              </a:defRPr>
            </a:lvl7pPr>
            <a:lvl8pPr marL="3429000" indent="-228600" eaLnBrk="0" fontAlgn="base" hangingPunct="0">
              <a:spcBef>
                <a:spcPct val="0"/>
              </a:spcBef>
              <a:spcAft>
                <a:spcPct val="0"/>
              </a:spcAft>
              <a:defRPr sz="1400">
                <a:solidFill>
                  <a:schemeClr val="tx1"/>
                </a:solidFill>
                <a:latin typeface="Courier New" panose="02070309020205020404" pitchFamily="49" charset="0"/>
              </a:defRPr>
            </a:lvl8pPr>
            <a:lvl9pPr marL="3886200" indent="-228600" eaLnBrk="0" fontAlgn="base" hangingPunct="0">
              <a:spcBef>
                <a:spcPct val="0"/>
              </a:spcBef>
              <a:spcAft>
                <a:spcPct val="0"/>
              </a:spcAft>
              <a:defRPr sz="1400">
                <a:solidFill>
                  <a:schemeClr val="tx1"/>
                </a:solidFill>
                <a:latin typeface="Courier New" panose="02070309020205020404" pitchFamily="49" charset="0"/>
              </a:defRPr>
            </a:lvl9pPr>
          </a:lstStyle>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r>
              <a:rPr lang="en-US" altLang="en-US" sz="2000">
                <a:latin typeface="Calibri" panose="020F0502020204030204" pitchFamily="34" charset="0"/>
              </a:rPr>
              <a:t>                               </a:t>
            </a:r>
          </a:p>
          <a:p>
            <a:pPr eaLnBrk="1" hangingPunct="1">
              <a:lnSpc>
                <a:spcPct val="90000"/>
              </a:lnSpc>
              <a:spcBef>
                <a:spcPct val="20000"/>
              </a:spcBef>
              <a:buClr>
                <a:srgbClr val="004E4C"/>
              </a:buClr>
              <a:buSzPct val="50000"/>
            </a:pPr>
            <a:r>
              <a:rPr lang="en-US" altLang="en-US" sz="2000">
                <a:latin typeface="Calibri" panose="020F0502020204030204" pitchFamily="34" charset="0"/>
              </a:rPr>
              <a:t>            </a:t>
            </a: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pPr>
            <a:endParaRPr lang="en-US" altLang="en-US" sz="2000">
              <a:latin typeface="Calibri" panose="020F0502020204030204" pitchFamily="34" charset="0"/>
            </a:endParaRPr>
          </a:p>
          <a:p>
            <a:pPr eaLnBrk="1" hangingPunct="1">
              <a:lnSpc>
                <a:spcPct val="90000"/>
              </a:lnSpc>
              <a:spcBef>
                <a:spcPct val="20000"/>
              </a:spcBef>
              <a:buClr>
                <a:srgbClr val="004E4C"/>
              </a:buClr>
              <a:buSzPct val="50000"/>
              <a:buFont typeface="Wingdings" panose="05000000000000000000" pitchFamily="2" charset="2"/>
              <a:buChar char="u"/>
            </a:pPr>
            <a:endParaRPr lang="en-US" altLang="en-US" sz="2000">
              <a:latin typeface="Calibri" panose="020F0502020204030204" pitchFamily="34" charset="0"/>
            </a:endParaRPr>
          </a:p>
        </p:txBody>
      </p:sp>
      <p:graphicFrame>
        <p:nvGraphicFramePr>
          <p:cNvPr id="7" name="Group 28"/>
          <p:cNvGraphicFramePr>
            <a:graphicFrameLocks noGrp="1"/>
          </p:cNvGraphicFramePr>
          <p:nvPr/>
        </p:nvGraphicFramePr>
        <p:xfrm>
          <a:off x="1905000" y="2133601"/>
          <a:ext cx="8458200" cy="4365625"/>
        </p:xfrm>
        <a:graphic>
          <a:graphicData uri="http://schemas.openxmlformats.org/drawingml/2006/table">
            <a:tbl>
              <a:tblPr/>
              <a:tblGrid>
                <a:gridCol w="3733800"/>
                <a:gridCol w="4724400"/>
              </a:tblGrid>
              <a:tr h="268509">
                <a:tc>
                  <a:txBody>
                    <a:bodyPr/>
                    <a:lstStyle/>
                    <a:p>
                      <a:pPr marL="0" marR="0" algn="ctr">
                        <a:lnSpc>
                          <a:spcPct val="115000"/>
                        </a:lnSpc>
                        <a:spcBef>
                          <a:spcPts val="0"/>
                        </a:spcBef>
                        <a:spcAft>
                          <a:spcPts val="0"/>
                        </a:spcAft>
                      </a:pPr>
                      <a:r>
                        <a:rPr lang="en-US" sz="1400" b="1" dirty="0">
                          <a:solidFill>
                            <a:srgbClr val="000000"/>
                          </a:solidFill>
                          <a:latin typeface="Calibri"/>
                          <a:ea typeface="Calibri"/>
                        </a:rPr>
                        <a:t>Exceptions</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algn="ctr">
                        <a:lnSpc>
                          <a:spcPct val="115000"/>
                        </a:lnSpc>
                        <a:spcBef>
                          <a:spcPts val="0"/>
                        </a:spcBef>
                        <a:spcAft>
                          <a:spcPts val="0"/>
                        </a:spcAft>
                      </a:pPr>
                      <a:r>
                        <a:rPr lang="en-US" sz="1400" b="1" dirty="0">
                          <a:solidFill>
                            <a:srgbClr val="000000"/>
                          </a:solidFill>
                          <a:latin typeface="Calibri"/>
                          <a:ea typeface="Calibri"/>
                        </a:rPr>
                        <a:t>Descriptions</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alpha val="50000"/>
                      </a:schemeClr>
                    </a:solidFill>
                  </a:tcPr>
                </a:tc>
              </a:tr>
              <a:tr h="509846">
                <a:tc>
                  <a:txBody>
                    <a:bodyPr/>
                    <a:lstStyle/>
                    <a:p>
                      <a:pPr marL="0" marR="0">
                        <a:lnSpc>
                          <a:spcPts val="1205"/>
                        </a:lnSpc>
                        <a:spcBef>
                          <a:spcPts val="0"/>
                        </a:spcBef>
                        <a:spcAft>
                          <a:spcPts val="0"/>
                        </a:spcAft>
                      </a:pPr>
                      <a:r>
                        <a:rPr lang="en-US" sz="1400" dirty="0" err="1">
                          <a:solidFill>
                            <a:srgbClr val="000000"/>
                          </a:solidFill>
                          <a:latin typeface="Courier New"/>
                          <a:ea typeface="Calibri"/>
                        </a:rPr>
                        <a:t>System.ArithmeticException</a:t>
                      </a:r>
                      <a:endParaRPr lang="en-US" sz="1400" dirty="0">
                        <a:latin typeface="Arial"/>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for problems that occur due to arithmetic or casting and conversion operations.</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00327">
                <a:tc>
                  <a:txBody>
                    <a:bodyPr/>
                    <a:lstStyle/>
                    <a:p>
                      <a:pPr marL="0" marR="0">
                        <a:lnSpc>
                          <a:spcPts val="1205"/>
                        </a:lnSpc>
                        <a:spcBef>
                          <a:spcPts val="0"/>
                        </a:spcBef>
                        <a:spcAft>
                          <a:spcPts val="0"/>
                        </a:spcAft>
                      </a:pPr>
                      <a:r>
                        <a:rPr lang="en-US" sz="1400" dirty="0" err="1">
                          <a:solidFill>
                            <a:srgbClr val="000000"/>
                          </a:solidFill>
                          <a:latin typeface="Courier New"/>
                          <a:ea typeface="Calibri"/>
                        </a:rPr>
                        <a:t>System.ArgumentException</a:t>
                      </a:r>
                      <a:endParaRPr lang="en-US" sz="1400" dirty="0">
                        <a:latin typeface="Arial"/>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when one of the arguments does not match the parameter specifications of the invoked method.</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736170">
                <a:tc>
                  <a:txBody>
                    <a:bodyPr/>
                    <a:lstStyle/>
                    <a:p>
                      <a:pPr marL="0" marR="0">
                        <a:lnSpc>
                          <a:spcPts val="1205"/>
                        </a:lnSpc>
                        <a:spcBef>
                          <a:spcPts val="0"/>
                        </a:spcBef>
                        <a:spcAft>
                          <a:spcPts val="0"/>
                        </a:spcAft>
                      </a:pPr>
                      <a:r>
                        <a:rPr lang="en-US" sz="1400" dirty="0" err="1">
                          <a:solidFill>
                            <a:srgbClr val="000000"/>
                          </a:solidFill>
                          <a:latin typeface="Courier New"/>
                          <a:ea typeface="Calibri"/>
                        </a:rPr>
                        <a:t>System.ArrayTypeMismatchException</a:t>
                      </a:r>
                      <a:endParaRPr lang="en-US" sz="1400" dirty="0">
                        <a:latin typeface="Arial"/>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when an attempt is made to store data in an array whose type is incompatible with the type of the array.</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498659">
                <a:tc>
                  <a:txBody>
                    <a:bodyPr/>
                    <a:lstStyle/>
                    <a:p>
                      <a:pPr marL="0" marR="0">
                        <a:lnSpc>
                          <a:spcPts val="1205"/>
                        </a:lnSpc>
                        <a:spcBef>
                          <a:spcPts val="0"/>
                        </a:spcBef>
                        <a:spcAft>
                          <a:spcPts val="0"/>
                        </a:spcAft>
                      </a:pPr>
                      <a:r>
                        <a:rPr lang="en-US" sz="1400" dirty="0" err="1">
                          <a:solidFill>
                            <a:srgbClr val="000000"/>
                          </a:solidFill>
                          <a:latin typeface="Courier New"/>
                          <a:ea typeface="Calibri"/>
                        </a:rPr>
                        <a:t>System.DivideByZeroException</a:t>
                      </a:r>
                      <a:endParaRPr lang="en-US" sz="1400" dirty="0">
                        <a:latin typeface="Arial"/>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when an attempt is made to divide a numeric value by zero.</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747989">
                <a:tc>
                  <a:txBody>
                    <a:bodyPr/>
                    <a:lstStyle/>
                    <a:p>
                      <a:pPr marL="0" marR="0">
                        <a:lnSpc>
                          <a:spcPct val="115000"/>
                        </a:lnSpc>
                        <a:spcBef>
                          <a:spcPts val="0"/>
                        </a:spcBef>
                        <a:spcAft>
                          <a:spcPts val="0"/>
                        </a:spcAft>
                      </a:pPr>
                      <a:r>
                        <a:rPr lang="en-US" sz="1400" dirty="0" err="1">
                          <a:solidFill>
                            <a:srgbClr val="000000"/>
                          </a:solidFill>
                          <a:latin typeface="Courier New"/>
                          <a:ea typeface="Calibri"/>
                        </a:rPr>
                        <a:t>System.IndexOutOfRangeException</a:t>
                      </a:r>
                      <a:endParaRPr lang="en-US" sz="1400" dirty="0">
                        <a:latin typeface="Arial"/>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a:solidFill>
                            <a:srgbClr val="000000"/>
                          </a:solidFill>
                          <a:latin typeface="Calibri"/>
                          <a:ea typeface="Calibri"/>
                        </a:rPr>
                        <a:t>This exception is thrown when an attempt is made to store data in an array using an index that is less than zero or outside the upper bound of the array.</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23885">
                <a:tc>
                  <a:txBody>
                    <a:bodyPr/>
                    <a:lstStyle/>
                    <a:p>
                      <a:pPr marL="0" marR="0">
                        <a:lnSpc>
                          <a:spcPct val="115000"/>
                        </a:lnSpc>
                        <a:spcBef>
                          <a:spcPts val="0"/>
                        </a:spcBef>
                        <a:spcAft>
                          <a:spcPts val="0"/>
                        </a:spcAft>
                      </a:pPr>
                      <a:r>
                        <a:rPr lang="en-US" sz="1400" dirty="0" err="1" smtClean="0">
                          <a:solidFill>
                            <a:srgbClr val="000000"/>
                          </a:solidFill>
                          <a:latin typeface="Courier New"/>
                          <a:ea typeface="Calibri"/>
                        </a:rPr>
                        <a:t>System.InvalidCastException</a:t>
                      </a:r>
                      <a:endParaRPr lang="en-US" sz="1400" dirty="0">
                        <a:latin typeface="Arial"/>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smtClean="0">
                          <a:solidFill>
                            <a:srgbClr val="000000"/>
                          </a:solidFill>
                          <a:latin typeface="Calibri"/>
                          <a:ea typeface="Calibri"/>
                        </a:rPr>
                        <a:t>This exception is thrown when an explicit conversion from the base type or interface type to another type fails.</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r h="580240">
                <a:tc>
                  <a:txBody>
                    <a:bodyPr/>
                    <a:lstStyle/>
                    <a:p>
                      <a:pPr marL="0" marR="0">
                        <a:lnSpc>
                          <a:spcPct val="115000"/>
                        </a:lnSpc>
                        <a:spcBef>
                          <a:spcPts val="0"/>
                        </a:spcBef>
                        <a:spcAft>
                          <a:spcPts val="0"/>
                        </a:spcAft>
                      </a:pPr>
                      <a:r>
                        <a:rPr lang="en-US" sz="1400" dirty="0" err="1" smtClean="0">
                          <a:solidFill>
                            <a:srgbClr val="000000"/>
                          </a:solidFill>
                          <a:latin typeface="Courier New"/>
                          <a:ea typeface="Calibri"/>
                        </a:rPr>
                        <a:t>System.ArgumentNullException</a:t>
                      </a:r>
                      <a:endParaRPr lang="en-US" sz="1400" dirty="0">
                        <a:latin typeface="Arial"/>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c>
                  <a:txBody>
                    <a:bodyPr/>
                    <a:lstStyle/>
                    <a:p>
                      <a:pPr marL="0" marR="0">
                        <a:lnSpc>
                          <a:spcPct val="115000"/>
                        </a:lnSpc>
                        <a:spcBef>
                          <a:spcPts val="0"/>
                        </a:spcBef>
                        <a:spcAft>
                          <a:spcPts val="0"/>
                        </a:spcAft>
                      </a:pPr>
                      <a:r>
                        <a:rPr lang="en-US" sz="1400" dirty="0" smtClean="0">
                          <a:solidFill>
                            <a:srgbClr val="000000"/>
                          </a:solidFill>
                          <a:latin typeface="Calibri"/>
                          <a:ea typeface="Calibri"/>
                        </a:rPr>
                        <a:t>This exception is thrown when a null reference is passed to an argument of a method that does not accept </a:t>
                      </a:r>
                      <a:r>
                        <a:rPr lang="en-US" sz="1400" dirty="0" smtClean="0">
                          <a:solidFill>
                            <a:srgbClr val="000000"/>
                          </a:solidFill>
                          <a:latin typeface="Courier New"/>
                          <a:ea typeface="Calibri"/>
                        </a:rPr>
                        <a:t>null </a:t>
                      </a:r>
                      <a:r>
                        <a:rPr lang="en-US" sz="1400" dirty="0" smtClean="0">
                          <a:solidFill>
                            <a:srgbClr val="000000"/>
                          </a:solidFill>
                          <a:latin typeface="Calibri"/>
                          <a:ea typeface="Calibri"/>
                        </a:rPr>
                        <a:t>values.</a:t>
                      </a:r>
                      <a:endParaRPr lang="en-US" sz="1400" dirty="0">
                        <a:latin typeface="Arial"/>
                        <a:ea typeface="Calibri"/>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FFFF">
                        <a:alpha val="50000"/>
                      </a:srgbClr>
                    </a:solidFill>
                  </a:tcPr>
                </a:tc>
              </a:tr>
            </a:tbl>
          </a:graphicData>
        </a:graphic>
      </p:graphicFrame>
    </p:spTree>
    <p:extLst>
      <p:ext uri="{BB962C8B-B14F-4D97-AF65-F5344CB8AC3E}">
        <p14:creationId xmlns:p14="http://schemas.microsoft.com/office/powerpoint/2010/main" val="11759207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1068</TotalTime>
  <Words>6563</Words>
  <Application>Microsoft Office PowerPoint</Application>
  <PresentationFormat>Widescreen</PresentationFormat>
  <Paragraphs>1147</Paragraphs>
  <Slides>56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Calibri</vt:lpstr>
      <vt:lpstr>Courier New</vt:lpstr>
      <vt:lpstr>Wingdings</vt:lpstr>
      <vt:lpstr>Times New Roman</vt:lpstr>
      <vt:lpstr>Arial</vt:lpstr>
      <vt:lpstr>Wingdings 2</vt:lpstr>
      <vt:lpstr>Tahoma</vt:lpstr>
      <vt:lpstr>Office Theme</vt:lpstr>
      <vt:lpstr>PowerPoint Presentation</vt:lpstr>
      <vt:lpstr>Objectives </vt:lpstr>
      <vt:lpstr>Purpose 1-2 </vt:lpstr>
      <vt:lpstr>Purpose 2-2 </vt:lpstr>
      <vt:lpstr> Exceptions in C#  </vt:lpstr>
      <vt:lpstr> Types of Exceptions in C# </vt:lpstr>
      <vt:lpstr> Properties of the Exception Class  </vt:lpstr>
      <vt:lpstr> Commonly Used Exception Classes </vt:lpstr>
      <vt:lpstr> Exception Classes 1-2 </vt:lpstr>
      <vt:lpstr> Exception Classes 2-2</vt:lpstr>
      <vt:lpstr> InvalidCastException Class 1-2</vt:lpstr>
      <vt:lpstr> InvalidCastException Class 2-2</vt:lpstr>
      <vt:lpstr> ArrayTypeMismatchException Class 1-2</vt:lpstr>
      <vt:lpstr> ArrayTypeMismatchException Class 2-2</vt:lpstr>
      <vt:lpstr> NullReferenceException Class 1-2</vt:lpstr>
      <vt:lpstr> NullReferenceException Class 2-2</vt:lpstr>
      <vt:lpstr> System.Exception Class 1-5</vt:lpstr>
      <vt:lpstr> System.Exception Class 2-5</vt:lpstr>
      <vt:lpstr> System.Exception Class 3-5</vt:lpstr>
      <vt:lpstr> System.Exception Class 4-5</vt:lpstr>
      <vt:lpstr> System.Exception Class 5-5</vt:lpstr>
      <vt:lpstr> Throwing and Catching Exceptions </vt:lpstr>
      <vt:lpstr> Purpose of Exception Handlers </vt:lpstr>
      <vt:lpstr>Catching Exceptions 1-3</vt:lpstr>
      <vt:lpstr>Catching Exceptions 2-3</vt:lpstr>
      <vt:lpstr>Catching Exceptions 3-3</vt:lpstr>
      <vt:lpstr>General catch Block 1-2</vt:lpstr>
      <vt:lpstr>General catch Block 2-2</vt:lpstr>
      <vt:lpstr>The throw Statement 1-3 </vt:lpstr>
      <vt:lpstr>The throw Statement 2-3</vt:lpstr>
      <vt:lpstr>The throw Statement 3-3</vt:lpstr>
      <vt:lpstr>The finally Statement 1-2</vt:lpstr>
      <vt:lpstr>The finally Statement 2-2</vt:lpstr>
      <vt:lpstr>Performance 1-7</vt:lpstr>
      <vt:lpstr>Performance 2-7</vt:lpstr>
      <vt:lpstr>Performance 3-7</vt:lpstr>
      <vt:lpstr>Performance 4-7</vt:lpstr>
      <vt:lpstr>Performance 5-7</vt:lpstr>
      <vt:lpstr>Performance 6-7</vt:lpstr>
      <vt:lpstr>Performance 7-7 </vt:lpstr>
      <vt:lpstr>Nested try and Multiple catch Blocks </vt:lpstr>
      <vt:lpstr>Nested try Blocks 1-4</vt:lpstr>
      <vt:lpstr>Nested try Blocks 2-4</vt:lpstr>
      <vt:lpstr>Nested try Blocks 3-4</vt:lpstr>
      <vt:lpstr>Nested try Blocks 4-4</vt:lpstr>
      <vt:lpstr>Multiple catch Blocks 1-3</vt:lpstr>
      <vt:lpstr>Multiple catch Blocks 2-3</vt:lpstr>
      <vt:lpstr>Multiple catch Blocks 3-3</vt:lpstr>
      <vt:lpstr>System.TypeInitializationException Class 1-2 </vt:lpstr>
      <vt:lpstr>System.TypeInitializationException Class 2-2 </vt:lpstr>
      <vt:lpstr>Custom Exceptions </vt:lpstr>
      <vt:lpstr>Implementing Custom Exceptions 1-2</vt:lpstr>
      <vt:lpstr>Implementing Custom Exceptions 2-2</vt:lpstr>
      <vt:lpstr>Exception Assistant </vt:lpstr>
      <vt:lpstr>Summary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Lại Đức Chung</dc:creator>
  <cp:lastModifiedBy>Lại Đức Chung</cp:lastModifiedBy>
  <cp:revision>257</cp:revision>
  <dcterms:modified xsi:type="dcterms:W3CDTF">2017-12-15T02:18:57Z</dcterms:modified>
</cp:coreProperties>
</file>